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67" r:id="rId2"/>
    <p:sldId id="284" r:id="rId3"/>
    <p:sldId id="282" r:id="rId4"/>
    <p:sldId id="257" r:id="rId5"/>
    <p:sldId id="266" r:id="rId6"/>
    <p:sldId id="258" r:id="rId7"/>
    <p:sldId id="259" r:id="rId8"/>
    <p:sldId id="260" r:id="rId9"/>
    <p:sldId id="261" r:id="rId10"/>
    <p:sldId id="262" r:id="rId11"/>
    <p:sldId id="263" r:id="rId12"/>
    <p:sldId id="264"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774771" rtl="0" eaLnBrk="1" latinLnBrk="0" hangingPunct="1">
      <a:defRPr sz="1500" kern="1200">
        <a:solidFill>
          <a:schemeClr val="tx1"/>
        </a:solidFill>
        <a:latin typeface="+mn-lt"/>
        <a:ea typeface="+mn-ea"/>
        <a:cs typeface="+mn-cs"/>
      </a:defRPr>
    </a:lvl1pPr>
    <a:lvl2pPr marL="387386" algn="l" defTabSz="774771" rtl="0" eaLnBrk="1" latinLnBrk="0" hangingPunct="1">
      <a:defRPr sz="1500" kern="1200">
        <a:solidFill>
          <a:schemeClr val="tx1"/>
        </a:solidFill>
        <a:latin typeface="+mn-lt"/>
        <a:ea typeface="+mn-ea"/>
        <a:cs typeface="+mn-cs"/>
      </a:defRPr>
    </a:lvl2pPr>
    <a:lvl3pPr marL="774771" algn="l" defTabSz="774771" rtl="0" eaLnBrk="1" latinLnBrk="0" hangingPunct="1">
      <a:defRPr sz="1500" kern="1200">
        <a:solidFill>
          <a:schemeClr val="tx1"/>
        </a:solidFill>
        <a:latin typeface="+mn-lt"/>
        <a:ea typeface="+mn-ea"/>
        <a:cs typeface="+mn-cs"/>
      </a:defRPr>
    </a:lvl3pPr>
    <a:lvl4pPr marL="1162157" algn="l" defTabSz="774771" rtl="0" eaLnBrk="1" latinLnBrk="0" hangingPunct="1">
      <a:defRPr sz="1500" kern="1200">
        <a:solidFill>
          <a:schemeClr val="tx1"/>
        </a:solidFill>
        <a:latin typeface="+mn-lt"/>
        <a:ea typeface="+mn-ea"/>
        <a:cs typeface="+mn-cs"/>
      </a:defRPr>
    </a:lvl4pPr>
    <a:lvl5pPr marL="1549542" algn="l" defTabSz="774771" rtl="0" eaLnBrk="1" latinLnBrk="0" hangingPunct="1">
      <a:defRPr sz="1500" kern="1200">
        <a:solidFill>
          <a:schemeClr val="tx1"/>
        </a:solidFill>
        <a:latin typeface="+mn-lt"/>
        <a:ea typeface="+mn-ea"/>
        <a:cs typeface="+mn-cs"/>
      </a:defRPr>
    </a:lvl5pPr>
    <a:lvl6pPr marL="1936928" algn="l" defTabSz="774771" rtl="0" eaLnBrk="1" latinLnBrk="0" hangingPunct="1">
      <a:defRPr sz="1500" kern="1200">
        <a:solidFill>
          <a:schemeClr val="tx1"/>
        </a:solidFill>
        <a:latin typeface="+mn-lt"/>
        <a:ea typeface="+mn-ea"/>
        <a:cs typeface="+mn-cs"/>
      </a:defRPr>
    </a:lvl6pPr>
    <a:lvl7pPr marL="2324313" algn="l" defTabSz="774771" rtl="0" eaLnBrk="1" latinLnBrk="0" hangingPunct="1">
      <a:defRPr sz="1500" kern="1200">
        <a:solidFill>
          <a:schemeClr val="tx1"/>
        </a:solidFill>
        <a:latin typeface="+mn-lt"/>
        <a:ea typeface="+mn-ea"/>
        <a:cs typeface="+mn-cs"/>
      </a:defRPr>
    </a:lvl7pPr>
    <a:lvl8pPr marL="2711699" algn="l" defTabSz="774771" rtl="0" eaLnBrk="1" latinLnBrk="0" hangingPunct="1">
      <a:defRPr sz="1500" kern="1200">
        <a:solidFill>
          <a:schemeClr val="tx1"/>
        </a:solidFill>
        <a:latin typeface="+mn-lt"/>
        <a:ea typeface="+mn-ea"/>
        <a:cs typeface="+mn-cs"/>
      </a:defRPr>
    </a:lvl8pPr>
    <a:lvl9pPr marL="3099084" algn="l" defTabSz="774771"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9B0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81467" autoAdjust="0"/>
  </p:normalViewPr>
  <p:slideViewPr>
    <p:cSldViewPr>
      <p:cViewPr varScale="1">
        <p:scale>
          <a:sx n="68" d="100"/>
          <a:sy n="68" d="100"/>
        </p:scale>
        <p:origin x="-13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0F88AC-1201-6C4A-BF17-3041715B0D42}" type="datetimeFigureOut">
              <a:rPr lang="en-US" smtClean="0"/>
              <a:pPr/>
              <a:t>21/04/16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3BB04-CE1E-F248-A050-E6FB94F389CB}" type="slidenum">
              <a:rPr lang="en-US" smtClean="0"/>
              <a:pPr/>
              <a:t>‹#›</a:t>
            </a:fld>
            <a:endParaRPr lang="en-US"/>
          </a:p>
        </p:txBody>
      </p:sp>
    </p:spTree>
    <p:extLst>
      <p:ext uri="{BB962C8B-B14F-4D97-AF65-F5344CB8AC3E}">
        <p14:creationId xmlns:p14="http://schemas.microsoft.com/office/powerpoint/2010/main" val="1655260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091F9-9096-4F9F-ACA6-887CE9DF2455}" type="datetimeFigureOut">
              <a:rPr lang="en-AU" smtClean="0"/>
              <a:pPr/>
              <a:t>21/04/16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4533A-9FB5-4A9C-879E-3AE3480511DA}" type="slidenum">
              <a:rPr lang="en-AU" smtClean="0"/>
              <a:pPr/>
              <a:t>‹#›</a:t>
            </a:fld>
            <a:endParaRPr lang="en-AU"/>
          </a:p>
        </p:txBody>
      </p:sp>
    </p:spTree>
    <p:extLst>
      <p:ext uri="{BB962C8B-B14F-4D97-AF65-F5344CB8AC3E}">
        <p14:creationId xmlns:p14="http://schemas.microsoft.com/office/powerpoint/2010/main" val="1385157496"/>
      </p:ext>
    </p:extLst>
  </p:cSld>
  <p:clrMap bg1="lt1" tx1="dk1" bg2="lt2" tx2="dk2" accent1="accent1" accent2="accent2" accent3="accent3" accent4="accent4" accent5="accent5" accent6="accent6" hlink="hlink" folHlink="folHlink"/>
  <p:notesStyle>
    <a:lvl1pPr marL="0" algn="l" defTabSz="774771" rtl="0" eaLnBrk="1" latinLnBrk="0" hangingPunct="1">
      <a:defRPr sz="1000" kern="1200">
        <a:solidFill>
          <a:schemeClr val="tx1"/>
        </a:solidFill>
        <a:latin typeface="+mn-lt"/>
        <a:ea typeface="+mn-ea"/>
        <a:cs typeface="+mn-cs"/>
      </a:defRPr>
    </a:lvl1pPr>
    <a:lvl2pPr marL="387386" algn="l" defTabSz="774771" rtl="0" eaLnBrk="1" latinLnBrk="0" hangingPunct="1">
      <a:defRPr sz="1000" kern="1200">
        <a:solidFill>
          <a:schemeClr val="tx1"/>
        </a:solidFill>
        <a:latin typeface="+mn-lt"/>
        <a:ea typeface="+mn-ea"/>
        <a:cs typeface="+mn-cs"/>
      </a:defRPr>
    </a:lvl2pPr>
    <a:lvl3pPr marL="774771" algn="l" defTabSz="774771" rtl="0" eaLnBrk="1" latinLnBrk="0" hangingPunct="1">
      <a:defRPr sz="1000" kern="1200">
        <a:solidFill>
          <a:schemeClr val="tx1"/>
        </a:solidFill>
        <a:latin typeface="+mn-lt"/>
        <a:ea typeface="+mn-ea"/>
        <a:cs typeface="+mn-cs"/>
      </a:defRPr>
    </a:lvl3pPr>
    <a:lvl4pPr marL="1162157" algn="l" defTabSz="774771" rtl="0" eaLnBrk="1" latinLnBrk="0" hangingPunct="1">
      <a:defRPr sz="1000" kern="1200">
        <a:solidFill>
          <a:schemeClr val="tx1"/>
        </a:solidFill>
        <a:latin typeface="+mn-lt"/>
        <a:ea typeface="+mn-ea"/>
        <a:cs typeface="+mn-cs"/>
      </a:defRPr>
    </a:lvl4pPr>
    <a:lvl5pPr marL="1549542" algn="l" defTabSz="774771" rtl="0" eaLnBrk="1" latinLnBrk="0" hangingPunct="1">
      <a:defRPr sz="1000" kern="1200">
        <a:solidFill>
          <a:schemeClr val="tx1"/>
        </a:solidFill>
        <a:latin typeface="+mn-lt"/>
        <a:ea typeface="+mn-ea"/>
        <a:cs typeface="+mn-cs"/>
      </a:defRPr>
    </a:lvl5pPr>
    <a:lvl6pPr marL="1936928" algn="l" defTabSz="774771" rtl="0" eaLnBrk="1" latinLnBrk="0" hangingPunct="1">
      <a:defRPr sz="1000" kern="1200">
        <a:solidFill>
          <a:schemeClr val="tx1"/>
        </a:solidFill>
        <a:latin typeface="+mn-lt"/>
        <a:ea typeface="+mn-ea"/>
        <a:cs typeface="+mn-cs"/>
      </a:defRPr>
    </a:lvl6pPr>
    <a:lvl7pPr marL="2324313" algn="l" defTabSz="774771" rtl="0" eaLnBrk="1" latinLnBrk="0" hangingPunct="1">
      <a:defRPr sz="1000" kern="1200">
        <a:solidFill>
          <a:schemeClr val="tx1"/>
        </a:solidFill>
        <a:latin typeface="+mn-lt"/>
        <a:ea typeface="+mn-ea"/>
        <a:cs typeface="+mn-cs"/>
      </a:defRPr>
    </a:lvl7pPr>
    <a:lvl8pPr marL="2711699" algn="l" defTabSz="774771" rtl="0" eaLnBrk="1" latinLnBrk="0" hangingPunct="1">
      <a:defRPr sz="1000" kern="1200">
        <a:solidFill>
          <a:schemeClr val="tx1"/>
        </a:solidFill>
        <a:latin typeface="+mn-lt"/>
        <a:ea typeface="+mn-ea"/>
        <a:cs typeface="+mn-cs"/>
      </a:defRPr>
    </a:lvl8pPr>
    <a:lvl9pPr marL="3099084" algn="l" defTabSz="7747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FE4533A-9FB5-4A9C-879E-3AE3480511DA}" type="slidenum">
              <a:rPr lang="en-AU" smtClean="0"/>
              <a:pPr/>
              <a:t>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FE4533A-9FB5-4A9C-879E-3AE3480511DA}" type="slidenum">
              <a:rPr lang="en-AU" smtClean="0"/>
              <a:pPr/>
              <a:t>24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387386" indent="0" algn="ctr">
              <a:buNone/>
              <a:defRPr>
                <a:solidFill>
                  <a:schemeClr val="tx1">
                    <a:tint val="75000"/>
                  </a:schemeClr>
                </a:solidFill>
              </a:defRPr>
            </a:lvl2pPr>
            <a:lvl3pPr marL="774771" indent="0" algn="ctr">
              <a:buNone/>
              <a:defRPr>
                <a:solidFill>
                  <a:schemeClr val="tx1">
                    <a:tint val="75000"/>
                  </a:schemeClr>
                </a:solidFill>
              </a:defRPr>
            </a:lvl3pPr>
            <a:lvl4pPr marL="1162157" indent="0" algn="ctr">
              <a:buNone/>
              <a:defRPr>
                <a:solidFill>
                  <a:schemeClr val="tx1">
                    <a:tint val="75000"/>
                  </a:schemeClr>
                </a:solidFill>
              </a:defRPr>
            </a:lvl4pPr>
            <a:lvl5pPr marL="1549542" indent="0" algn="ctr">
              <a:buNone/>
              <a:defRPr>
                <a:solidFill>
                  <a:schemeClr val="tx1">
                    <a:tint val="75000"/>
                  </a:schemeClr>
                </a:solidFill>
              </a:defRPr>
            </a:lvl5pPr>
            <a:lvl6pPr marL="1936928" indent="0" algn="ctr">
              <a:buNone/>
              <a:defRPr>
                <a:solidFill>
                  <a:schemeClr val="tx1">
                    <a:tint val="75000"/>
                  </a:schemeClr>
                </a:solidFill>
              </a:defRPr>
            </a:lvl6pPr>
            <a:lvl7pPr marL="2324313" indent="0" algn="ctr">
              <a:buNone/>
              <a:defRPr>
                <a:solidFill>
                  <a:schemeClr val="tx1">
                    <a:tint val="75000"/>
                  </a:schemeClr>
                </a:solidFill>
              </a:defRPr>
            </a:lvl7pPr>
            <a:lvl8pPr marL="2711699" indent="0" algn="ctr">
              <a:buNone/>
              <a:defRPr>
                <a:solidFill>
                  <a:schemeClr val="tx1">
                    <a:tint val="75000"/>
                  </a:schemeClr>
                </a:solidFill>
              </a:defRPr>
            </a:lvl8pPr>
            <a:lvl9pPr marL="3099084"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9EDF8C4-A6CE-4431-9D1A-E295A9C3E951}" type="datetimeFigureOut">
              <a:rPr lang="en-US" smtClean="0"/>
              <a:pPr/>
              <a:t>21/04/16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9EDF8C4-A6CE-4431-9D1A-E295A9C3E951}" type="datetimeFigureOut">
              <a:rPr lang="en-US" smtClean="0"/>
              <a:pPr/>
              <a:t>21/04/16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9EDF8C4-A6CE-4431-9D1A-E295A9C3E951}" type="datetimeFigureOut">
              <a:rPr lang="en-US" smtClean="0"/>
              <a:pPr/>
              <a:t>21/04/16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9EDF8C4-A6CE-4431-9D1A-E295A9C3E951}" type="datetimeFigureOut">
              <a:rPr lang="en-US" smtClean="0"/>
              <a:pPr/>
              <a:t>21/04/16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4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solidFill>
                  <a:schemeClr val="tx1">
                    <a:tint val="75000"/>
                  </a:schemeClr>
                </a:solidFill>
              </a:defRPr>
            </a:lvl1pPr>
            <a:lvl2pPr marL="387386" indent="0">
              <a:buNone/>
              <a:defRPr sz="1500">
                <a:solidFill>
                  <a:schemeClr val="tx1">
                    <a:tint val="75000"/>
                  </a:schemeClr>
                </a:solidFill>
              </a:defRPr>
            </a:lvl2pPr>
            <a:lvl3pPr marL="774771" indent="0">
              <a:buNone/>
              <a:defRPr sz="1400">
                <a:solidFill>
                  <a:schemeClr val="tx1">
                    <a:tint val="75000"/>
                  </a:schemeClr>
                </a:solidFill>
              </a:defRPr>
            </a:lvl3pPr>
            <a:lvl4pPr marL="1162157" indent="0">
              <a:buNone/>
              <a:defRPr sz="1200">
                <a:solidFill>
                  <a:schemeClr val="tx1">
                    <a:tint val="75000"/>
                  </a:schemeClr>
                </a:solidFill>
              </a:defRPr>
            </a:lvl4pPr>
            <a:lvl5pPr marL="1549542" indent="0">
              <a:buNone/>
              <a:defRPr sz="1200">
                <a:solidFill>
                  <a:schemeClr val="tx1">
                    <a:tint val="75000"/>
                  </a:schemeClr>
                </a:solidFill>
              </a:defRPr>
            </a:lvl5pPr>
            <a:lvl6pPr marL="1936928" indent="0">
              <a:buNone/>
              <a:defRPr sz="1200">
                <a:solidFill>
                  <a:schemeClr val="tx1">
                    <a:tint val="75000"/>
                  </a:schemeClr>
                </a:solidFill>
              </a:defRPr>
            </a:lvl6pPr>
            <a:lvl7pPr marL="2324313" indent="0">
              <a:buNone/>
              <a:defRPr sz="1200">
                <a:solidFill>
                  <a:schemeClr val="tx1">
                    <a:tint val="75000"/>
                  </a:schemeClr>
                </a:solidFill>
              </a:defRPr>
            </a:lvl7pPr>
            <a:lvl8pPr marL="2711699" indent="0">
              <a:buNone/>
              <a:defRPr sz="1200">
                <a:solidFill>
                  <a:schemeClr val="tx1">
                    <a:tint val="75000"/>
                  </a:schemeClr>
                </a:solidFill>
              </a:defRPr>
            </a:lvl8pPr>
            <a:lvl9pPr marL="309908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DF8C4-A6CE-4431-9D1A-E295A9C3E951}" type="datetimeFigureOut">
              <a:rPr lang="en-US" smtClean="0"/>
              <a:pPr/>
              <a:t>21/04/16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1"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9EDF8C4-A6CE-4431-9D1A-E295A9C3E951}" type="datetimeFigureOut">
              <a:rPr lang="en-US" smtClean="0"/>
              <a:pPr/>
              <a:t>21/04/16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7386" indent="0">
              <a:buNone/>
              <a:defRPr sz="1700" b="1"/>
            </a:lvl2pPr>
            <a:lvl3pPr marL="774771" indent="0">
              <a:buNone/>
              <a:defRPr sz="1500" b="1"/>
            </a:lvl3pPr>
            <a:lvl4pPr marL="1162157" indent="0">
              <a:buNone/>
              <a:defRPr sz="1400" b="1"/>
            </a:lvl4pPr>
            <a:lvl5pPr marL="1549542" indent="0">
              <a:buNone/>
              <a:defRPr sz="1400" b="1"/>
            </a:lvl5pPr>
            <a:lvl6pPr marL="1936928" indent="0">
              <a:buNone/>
              <a:defRPr sz="1400" b="1"/>
            </a:lvl6pPr>
            <a:lvl7pPr marL="2324313" indent="0">
              <a:buNone/>
              <a:defRPr sz="1400" b="1"/>
            </a:lvl7pPr>
            <a:lvl8pPr marL="2711699" indent="0">
              <a:buNone/>
              <a:defRPr sz="1400" b="1"/>
            </a:lvl8pPr>
            <a:lvl9pPr marL="309908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7386" indent="0">
              <a:buNone/>
              <a:defRPr sz="1700" b="1"/>
            </a:lvl2pPr>
            <a:lvl3pPr marL="774771" indent="0">
              <a:buNone/>
              <a:defRPr sz="1500" b="1"/>
            </a:lvl3pPr>
            <a:lvl4pPr marL="1162157" indent="0">
              <a:buNone/>
              <a:defRPr sz="1400" b="1"/>
            </a:lvl4pPr>
            <a:lvl5pPr marL="1549542" indent="0">
              <a:buNone/>
              <a:defRPr sz="1400" b="1"/>
            </a:lvl5pPr>
            <a:lvl6pPr marL="1936928" indent="0">
              <a:buNone/>
              <a:defRPr sz="1400" b="1"/>
            </a:lvl6pPr>
            <a:lvl7pPr marL="2324313" indent="0">
              <a:buNone/>
              <a:defRPr sz="1400" b="1"/>
            </a:lvl7pPr>
            <a:lvl8pPr marL="2711699" indent="0">
              <a:buNone/>
              <a:defRPr sz="1400" b="1"/>
            </a:lvl8pPr>
            <a:lvl9pPr marL="309908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9EDF8C4-A6CE-4431-9D1A-E295A9C3E951}" type="datetimeFigureOut">
              <a:rPr lang="en-US" smtClean="0"/>
              <a:pPr/>
              <a:t>21/04/16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9EDF8C4-A6CE-4431-9D1A-E295A9C3E951}" type="datetimeFigureOut">
              <a:rPr lang="en-US" smtClean="0"/>
              <a:pPr/>
              <a:t>21/04/16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DF8C4-A6CE-4431-9D1A-E295A9C3E951}" type="datetimeFigureOut">
              <a:rPr lang="en-US" smtClean="0"/>
              <a:pPr/>
              <a:t>21/04/16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00"/>
            </a:lvl1pPr>
            <a:lvl2pPr marL="387386" indent="0">
              <a:buNone/>
              <a:defRPr sz="1000"/>
            </a:lvl2pPr>
            <a:lvl3pPr marL="774771" indent="0">
              <a:buNone/>
              <a:defRPr sz="800"/>
            </a:lvl3pPr>
            <a:lvl4pPr marL="1162157" indent="0">
              <a:buNone/>
              <a:defRPr sz="800"/>
            </a:lvl4pPr>
            <a:lvl5pPr marL="1549542" indent="0">
              <a:buNone/>
              <a:defRPr sz="800"/>
            </a:lvl5pPr>
            <a:lvl6pPr marL="1936928" indent="0">
              <a:buNone/>
              <a:defRPr sz="800"/>
            </a:lvl6pPr>
            <a:lvl7pPr marL="2324313" indent="0">
              <a:buNone/>
              <a:defRPr sz="800"/>
            </a:lvl7pPr>
            <a:lvl8pPr marL="2711699" indent="0">
              <a:buNone/>
              <a:defRPr sz="800"/>
            </a:lvl8pPr>
            <a:lvl9pPr marL="309908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DF8C4-A6CE-4431-9D1A-E295A9C3E951}" type="datetimeFigureOut">
              <a:rPr lang="en-US" smtClean="0"/>
              <a:pPr/>
              <a:t>21/04/16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7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7386" indent="0">
              <a:buNone/>
              <a:defRPr sz="2400"/>
            </a:lvl2pPr>
            <a:lvl3pPr marL="774771" indent="0">
              <a:buNone/>
              <a:defRPr sz="2000"/>
            </a:lvl3pPr>
            <a:lvl4pPr marL="1162157" indent="0">
              <a:buNone/>
              <a:defRPr sz="1700"/>
            </a:lvl4pPr>
            <a:lvl5pPr marL="1549542" indent="0">
              <a:buNone/>
              <a:defRPr sz="1700"/>
            </a:lvl5pPr>
            <a:lvl6pPr marL="1936928" indent="0">
              <a:buNone/>
              <a:defRPr sz="1700"/>
            </a:lvl6pPr>
            <a:lvl7pPr marL="2324313" indent="0">
              <a:buNone/>
              <a:defRPr sz="1700"/>
            </a:lvl7pPr>
            <a:lvl8pPr marL="2711699" indent="0">
              <a:buNone/>
              <a:defRPr sz="1700"/>
            </a:lvl8pPr>
            <a:lvl9pPr marL="3099084" indent="0">
              <a:buNone/>
              <a:defRPr sz="1700"/>
            </a:lvl9pPr>
          </a:lstStyle>
          <a:p>
            <a:endParaRPr lang="en-A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200"/>
            </a:lvl1pPr>
            <a:lvl2pPr marL="387386" indent="0">
              <a:buNone/>
              <a:defRPr sz="1000"/>
            </a:lvl2pPr>
            <a:lvl3pPr marL="774771" indent="0">
              <a:buNone/>
              <a:defRPr sz="800"/>
            </a:lvl3pPr>
            <a:lvl4pPr marL="1162157" indent="0">
              <a:buNone/>
              <a:defRPr sz="800"/>
            </a:lvl4pPr>
            <a:lvl5pPr marL="1549542" indent="0">
              <a:buNone/>
              <a:defRPr sz="800"/>
            </a:lvl5pPr>
            <a:lvl6pPr marL="1936928" indent="0">
              <a:buNone/>
              <a:defRPr sz="800"/>
            </a:lvl6pPr>
            <a:lvl7pPr marL="2324313" indent="0">
              <a:buNone/>
              <a:defRPr sz="800"/>
            </a:lvl7pPr>
            <a:lvl8pPr marL="2711699" indent="0">
              <a:buNone/>
              <a:defRPr sz="800"/>
            </a:lvl8pPr>
            <a:lvl9pPr marL="309908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DF8C4-A6CE-4431-9D1A-E295A9C3E951}" type="datetimeFigureOut">
              <a:rPr lang="en-US" smtClean="0"/>
              <a:pPr/>
              <a:t>21/04/16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88E847-0AFF-4A6B-BE2F-F4CC834C13F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7477" tIns="38739" rIns="77477" bIns="38739"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77477" tIns="38739" rIns="77477" bIns="387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2" y="6356352"/>
            <a:ext cx="2133600" cy="365125"/>
          </a:xfrm>
          <a:prstGeom prst="rect">
            <a:avLst/>
          </a:prstGeom>
        </p:spPr>
        <p:txBody>
          <a:bodyPr vert="horz" lIns="77477" tIns="38739" rIns="77477" bIns="38739" rtlCol="0" anchor="ctr"/>
          <a:lstStyle>
            <a:lvl1pPr algn="l">
              <a:defRPr sz="1000">
                <a:solidFill>
                  <a:schemeClr val="tx1">
                    <a:tint val="75000"/>
                  </a:schemeClr>
                </a:solidFill>
              </a:defRPr>
            </a:lvl1pPr>
          </a:lstStyle>
          <a:p>
            <a:fld id="{49EDF8C4-A6CE-4431-9D1A-E295A9C3E951}" type="datetimeFigureOut">
              <a:rPr lang="en-US" smtClean="0"/>
              <a:pPr/>
              <a:t>21/04/16</a:t>
            </a:fld>
            <a:endParaRPr lang="en-AU"/>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77477" tIns="38739" rIns="77477" bIns="38739" rtlCol="0" anchor="ctr"/>
          <a:lstStyle>
            <a:lvl1pPr algn="ctr">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77477" tIns="38739" rIns="77477" bIns="38739" rtlCol="0" anchor="ctr"/>
          <a:lstStyle>
            <a:lvl1pPr algn="r">
              <a:defRPr sz="1000">
                <a:solidFill>
                  <a:schemeClr val="tx1">
                    <a:tint val="75000"/>
                  </a:schemeClr>
                </a:solidFill>
              </a:defRPr>
            </a:lvl1pPr>
          </a:lstStyle>
          <a:p>
            <a:fld id="{E988E847-0AFF-4A6B-BE2F-F4CC834C13F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74771" rtl="0" eaLnBrk="1" latinLnBrk="0" hangingPunct="1">
        <a:spcBef>
          <a:spcPct val="0"/>
        </a:spcBef>
        <a:buNone/>
        <a:defRPr sz="3700" kern="1200">
          <a:solidFill>
            <a:schemeClr val="tx1"/>
          </a:solidFill>
          <a:latin typeface="+mj-lt"/>
          <a:ea typeface="+mj-ea"/>
          <a:cs typeface="+mj-cs"/>
        </a:defRPr>
      </a:lvl1pPr>
    </p:titleStyle>
    <p:bodyStyle>
      <a:lvl1pPr marL="290539" indent="-290539" algn="l" defTabSz="774771"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9502" indent="-242116" algn="l" defTabSz="77477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68464" indent="-193693" algn="l" defTabSz="77477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55849"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43235"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30621"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18006"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05392"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92777" indent="-193693" algn="l" defTabSz="774771"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4771" rtl="0" eaLnBrk="1" latinLnBrk="0" hangingPunct="1">
        <a:defRPr sz="1500" kern="1200">
          <a:solidFill>
            <a:schemeClr val="tx1"/>
          </a:solidFill>
          <a:latin typeface="+mn-lt"/>
          <a:ea typeface="+mn-ea"/>
          <a:cs typeface="+mn-cs"/>
        </a:defRPr>
      </a:lvl1pPr>
      <a:lvl2pPr marL="387386" algn="l" defTabSz="774771" rtl="0" eaLnBrk="1" latinLnBrk="0" hangingPunct="1">
        <a:defRPr sz="1500" kern="1200">
          <a:solidFill>
            <a:schemeClr val="tx1"/>
          </a:solidFill>
          <a:latin typeface="+mn-lt"/>
          <a:ea typeface="+mn-ea"/>
          <a:cs typeface="+mn-cs"/>
        </a:defRPr>
      </a:lvl2pPr>
      <a:lvl3pPr marL="774771" algn="l" defTabSz="774771" rtl="0" eaLnBrk="1" latinLnBrk="0" hangingPunct="1">
        <a:defRPr sz="1500" kern="1200">
          <a:solidFill>
            <a:schemeClr val="tx1"/>
          </a:solidFill>
          <a:latin typeface="+mn-lt"/>
          <a:ea typeface="+mn-ea"/>
          <a:cs typeface="+mn-cs"/>
        </a:defRPr>
      </a:lvl3pPr>
      <a:lvl4pPr marL="1162157" algn="l" defTabSz="774771" rtl="0" eaLnBrk="1" latinLnBrk="0" hangingPunct="1">
        <a:defRPr sz="1500" kern="1200">
          <a:solidFill>
            <a:schemeClr val="tx1"/>
          </a:solidFill>
          <a:latin typeface="+mn-lt"/>
          <a:ea typeface="+mn-ea"/>
          <a:cs typeface="+mn-cs"/>
        </a:defRPr>
      </a:lvl4pPr>
      <a:lvl5pPr marL="1549542" algn="l" defTabSz="774771" rtl="0" eaLnBrk="1" latinLnBrk="0" hangingPunct="1">
        <a:defRPr sz="1500" kern="1200">
          <a:solidFill>
            <a:schemeClr val="tx1"/>
          </a:solidFill>
          <a:latin typeface="+mn-lt"/>
          <a:ea typeface="+mn-ea"/>
          <a:cs typeface="+mn-cs"/>
        </a:defRPr>
      </a:lvl5pPr>
      <a:lvl6pPr marL="1936928" algn="l" defTabSz="774771" rtl="0" eaLnBrk="1" latinLnBrk="0" hangingPunct="1">
        <a:defRPr sz="1500" kern="1200">
          <a:solidFill>
            <a:schemeClr val="tx1"/>
          </a:solidFill>
          <a:latin typeface="+mn-lt"/>
          <a:ea typeface="+mn-ea"/>
          <a:cs typeface="+mn-cs"/>
        </a:defRPr>
      </a:lvl6pPr>
      <a:lvl7pPr marL="2324313" algn="l" defTabSz="774771" rtl="0" eaLnBrk="1" latinLnBrk="0" hangingPunct="1">
        <a:defRPr sz="1500" kern="1200">
          <a:solidFill>
            <a:schemeClr val="tx1"/>
          </a:solidFill>
          <a:latin typeface="+mn-lt"/>
          <a:ea typeface="+mn-ea"/>
          <a:cs typeface="+mn-cs"/>
        </a:defRPr>
      </a:lvl7pPr>
      <a:lvl8pPr marL="2711699" algn="l" defTabSz="774771" rtl="0" eaLnBrk="1" latinLnBrk="0" hangingPunct="1">
        <a:defRPr sz="1500" kern="1200">
          <a:solidFill>
            <a:schemeClr val="tx1"/>
          </a:solidFill>
          <a:latin typeface="+mn-lt"/>
          <a:ea typeface="+mn-ea"/>
          <a:cs typeface="+mn-cs"/>
        </a:defRPr>
      </a:lvl8pPr>
      <a:lvl9pPr marL="3099084" algn="l" defTabSz="77477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hildrenfirst.nhs.uk/teens/life/puberty_body_tour/puberty_female_start.html" TargetMode="Externa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hyperlink" Target="http://www.youtube.com/watch?v=oEkWMXa268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hildrenfirst.nhs.uk/teens/life/puberty_body_tour/puberty_male_start.html" TargetMode="Externa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boutkidshealth.ca/howthebodyworks/Puberty-in-Boys.aspx?articleID=7713&amp;categoryID=XS-nh3-06" TargetMode="Externa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bc.co.uk/science/humanbody/body/interactives/lifecycle/teenagers/index.shtml?girlGenitalsGo" TargetMode="Externa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73297"/>
            <a:ext cx="8229600" cy="4925715"/>
          </a:xfrm>
          <a:prstGeom prst="rect">
            <a:avLst/>
          </a:prstGeom>
          <a:noFill/>
        </p:spPr>
        <p:txBody>
          <a:bodyPr vert="horz" wrap="square" lIns="77477" tIns="38739" rIns="77477" bIns="38739" rtlCol="0">
            <a:spAutoFit/>
          </a:bodyPr>
          <a:lstStyle/>
          <a:p>
            <a:pPr algn="ctr"/>
            <a:r>
              <a:rPr lang="en-AU" sz="5100" b="1" dirty="0" smtClean="0">
                <a:solidFill>
                  <a:srgbClr val="9B0081"/>
                </a:solidFill>
                <a:latin typeface="Times New Roman"/>
              </a:rPr>
              <a:t>Part 1: </a:t>
            </a:r>
          </a:p>
          <a:p>
            <a:pPr algn="ctr"/>
            <a:endParaRPr lang="en-AU" sz="5100" dirty="0" smtClean="0">
              <a:solidFill>
                <a:srgbClr val="9B0081"/>
              </a:solidFill>
              <a:latin typeface="Times New Roman"/>
            </a:endParaRPr>
          </a:p>
          <a:p>
            <a:pPr algn="ctr"/>
            <a:r>
              <a:rPr lang="en-AU" sz="5100" dirty="0" smtClean="0">
                <a:solidFill>
                  <a:srgbClr val="9B0081"/>
                </a:solidFill>
                <a:latin typeface="Times New Roman"/>
              </a:rPr>
              <a:t>Changing body &amp; </a:t>
            </a:r>
          </a:p>
          <a:p>
            <a:pPr algn="ctr"/>
            <a:r>
              <a:rPr lang="en-AU" sz="5100" dirty="0" smtClean="0">
                <a:solidFill>
                  <a:srgbClr val="9B0081"/>
                </a:solidFill>
                <a:latin typeface="Times New Roman"/>
              </a:rPr>
              <a:t>secondary sex </a:t>
            </a:r>
          </a:p>
          <a:p>
            <a:pPr algn="ctr"/>
            <a:r>
              <a:rPr lang="en-AU" sz="5100" dirty="0" smtClean="0">
                <a:solidFill>
                  <a:srgbClr val="9B0081"/>
                </a:solidFill>
                <a:latin typeface="Times New Roman"/>
              </a:rPr>
              <a:t>characteristics</a:t>
            </a:r>
          </a:p>
          <a:p>
            <a:pPr algn="ctr"/>
            <a:endParaRPr lang="en-AU" sz="5100" dirty="0" smtClean="0">
              <a:solidFill>
                <a:srgbClr val="AE228E"/>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9" y="1182915"/>
            <a:ext cx="8160135" cy="370622"/>
          </a:xfrm>
          <a:prstGeom prst="rect">
            <a:avLst/>
          </a:prstGeom>
          <a:noFill/>
        </p:spPr>
        <p:txBody>
          <a:bodyPr vert="horz" lIns="77477" tIns="38739" rIns="77477" bIns="38739" rtlCol="0">
            <a:spAutoFit/>
          </a:bodyPr>
          <a:lstStyle/>
          <a:p>
            <a:r>
              <a:rPr lang="en-AU" sz="1900" b="1" i="1" dirty="0" smtClean="0">
                <a:solidFill>
                  <a:srgbClr val="000000"/>
                </a:solidFill>
                <a:latin typeface="Arial Black" pitchFamily="34" charset="0"/>
              </a:rPr>
              <a:t>Draw a line to match the body part to its' correct position</a:t>
            </a:r>
            <a:endParaRPr lang="en-AU" sz="1900" b="1" i="1" dirty="0">
              <a:solidFill>
                <a:srgbClr val="000000"/>
              </a:solidFill>
              <a:latin typeface="Arial Black" pitchFamily="34" charset="0"/>
            </a:endParaRPr>
          </a:p>
        </p:txBody>
      </p:sp>
      <p:sp>
        <p:nvSpPr>
          <p:cNvPr id="5" name="TextBox 4"/>
          <p:cNvSpPr txBox="1"/>
          <p:nvPr/>
        </p:nvSpPr>
        <p:spPr>
          <a:xfrm>
            <a:off x="1807349" y="5394326"/>
            <a:ext cx="128016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Uterus</a:t>
            </a:r>
            <a:endParaRPr lang="en-AU" sz="1900" dirty="0">
              <a:solidFill>
                <a:srgbClr val="000000"/>
              </a:solidFill>
              <a:latin typeface="Arial Black" pitchFamily="34" charset="0"/>
            </a:endParaRPr>
          </a:p>
        </p:txBody>
      </p:sp>
      <p:sp>
        <p:nvSpPr>
          <p:cNvPr id="6" name="TextBox 5"/>
          <p:cNvSpPr txBox="1"/>
          <p:nvPr/>
        </p:nvSpPr>
        <p:spPr>
          <a:xfrm>
            <a:off x="6243649" y="6068151"/>
            <a:ext cx="112014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Ovum</a:t>
            </a:r>
            <a:endParaRPr lang="en-AU" sz="1900" dirty="0">
              <a:solidFill>
                <a:srgbClr val="000000"/>
              </a:solidFill>
              <a:latin typeface="Arial Black" pitchFamily="34" charset="0"/>
            </a:endParaRPr>
          </a:p>
        </p:txBody>
      </p:sp>
      <p:sp>
        <p:nvSpPr>
          <p:cNvPr id="7" name="TextBox 6"/>
          <p:cNvSpPr txBox="1"/>
          <p:nvPr/>
        </p:nvSpPr>
        <p:spPr>
          <a:xfrm>
            <a:off x="3864764" y="6011999"/>
            <a:ext cx="114300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Ovary</a:t>
            </a:r>
            <a:endParaRPr lang="en-AU" sz="1900" dirty="0">
              <a:solidFill>
                <a:srgbClr val="000000"/>
              </a:solidFill>
              <a:latin typeface="Arial Black" pitchFamily="34" charset="0"/>
            </a:endParaRPr>
          </a:p>
        </p:txBody>
      </p:sp>
      <p:sp>
        <p:nvSpPr>
          <p:cNvPr id="8" name="TextBox 7"/>
          <p:cNvSpPr txBox="1"/>
          <p:nvPr/>
        </p:nvSpPr>
        <p:spPr>
          <a:xfrm>
            <a:off x="7593827" y="5338173"/>
            <a:ext cx="130302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Vagina</a:t>
            </a:r>
            <a:endParaRPr lang="en-AU" sz="1900" dirty="0">
              <a:solidFill>
                <a:srgbClr val="000000"/>
              </a:solidFill>
              <a:latin typeface="Arial Black" pitchFamily="34" charset="0"/>
            </a:endParaRPr>
          </a:p>
        </p:txBody>
      </p:sp>
      <p:sp>
        <p:nvSpPr>
          <p:cNvPr id="9" name="TextBox 8"/>
          <p:cNvSpPr txBox="1"/>
          <p:nvPr/>
        </p:nvSpPr>
        <p:spPr>
          <a:xfrm>
            <a:off x="5086354" y="5338173"/>
            <a:ext cx="219456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Uterine lining</a:t>
            </a:r>
            <a:endParaRPr lang="en-AU" sz="1900" dirty="0">
              <a:solidFill>
                <a:srgbClr val="000000"/>
              </a:solidFill>
              <a:latin typeface="Arial Black" pitchFamily="34" charset="0"/>
            </a:endParaRPr>
          </a:p>
        </p:txBody>
      </p:sp>
      <p:sp>
        <p:nvSpPr>
          <p:cNvPr id="10" name="TextBox 9"/>
          <p:cNvSpPr txBox="1"/>
          <p:nvPr/>
        </p:nvSpPr>
        <p:spPr>
          <a:xfrm>
            <a:off x="1164407" y="6011999"/>
            <a:ext cx="230886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Fallopian tube</a:t>
            </a:r>
            <a:endParaRPr lang="en-AU" sz="1900" dirty="0">
              <a:solidFill>
                <a:srgbClr val="000000"/>
              </a:solidFill>
              <a:latin typeface="Arial Black" pitchFamily="34" charset="0"/>
            </a:endParaRPr>
          </a:p>
        </p:txBody>
      </p:sp>
      <p:sp>
        <p:nvSpPr>
          <p:cNvPr id="11" name="TextBox 10"/>
          <p:cNvSpPr txBox="1"/>
          <p:nvPr/>
        </p:nvSpPr>
        <p:spPr>
          <a:xfrm>
            <a:off x="3543293" y="5394326"/>
            <a:ext cx="123444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Cervix</a:t>
            </a:r>
            <a:endParaRPr lang="en-AU" sz="1900" dirty="0">
              <a:solidFill>
                <a:srgbClr val="000000"/>
              </a:solidFill>
              <a:latin typeface="Arial Black" pitchFamily="34" charset="0"/>
            </a:endParaRPr>
          </a:p>
        </p:txBody>
      </p:sp>
      <p:sp>
        <p:nvSpPr>
          <p:cNvPr id="12" name="TextBox 11"/>
          <p:cNvSpPr txBox="1"/>
          <p:nvPr/>
        </p:nvSpPr>
        <p:spPr>
          <a:xfrm>
            <a:off x="714348" y="340633"/>
            <a:ext cx="7269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Inside girls bodies</a:t>
            </a:r>
            <a:endParaRPr lang="en-AU" sz="5100" dirty="0">
              <a:solidFill>
                <a:srgbClr val="AE228E"/>
              </a:solidFill>
              <a:latin typeface="Times New Roman" pitchFamily="18" charset="0"/>
              <a:cs typeface="Times New Roman" pitchFamily="18" charset="0"/>
            </a:endParaRPr>
          </a:p>
        </p:txBody>
      </p:sp>
      <p:pic>
        <p:nvPicPr>
          <p:cNvPr id="13" name="Picture 12" descr="Changes_to_Girl's_body_internal.jpg"/>
          <p:cNvPicPr>
            <a:picLocks noChangeAspect="1"/>
          </p:cNvPicPr>
          <p:nvPr/>
        </p:nvPicPr>
        <p:blipFill>
          <a:blip r:embed="rId2" cstate="print"/>
          <a:stretch>
            <a:fillRect/>
          </a:stretch>
        </p:blipFill>
        <p:spPr>
          <a:xfrm>
            <a:off x="2128821" y="1688284"/>
            <a:ext cx="4289182" cy="3575868"/>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5819" y="2137501"/>
            <a:ext cx="5465007" cy="4602550"/>
          </a:xfrm>
          <a:prstGeom prst="rect">
            <a:avLst/>
          </a:prstGeom>
          <a:noFill/>
        </p:spPr>
        <p:txBody>
          <a:bodyPr vert="horz" wrap="square" lIns="77477" tIns="38739" rIns="77477" bIns="38739" rtlCol="0">
            <a:spAutoFit/>
          </a:bodyPr>
          <a:lstStyle/>
          <a:p>
            <a:r>
              <a:rPr lang="en-AU" sz="1900" dirty="0" smtClean="0">
                <a:solidFill>
                  <a:srgbClr val="000000"/>
                </a:solidFill>
                <a:latin typeface="Arial Black" pitchFamily="34" charset="0"/>
              </a:rPr>
              <a:t>Where the egg develops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Also known as the womb</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Reproductive cell which develops into a foetus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A layer of tissue which lines the uterus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An elastic muscular canal</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Lower portion of the uterus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Once a month an ovum travels down this</a:t>
            </a:r>
            <a:endParaRPr lang="en-AU" sz="1900" dirty="0">
              <a:solidFill>
                <a:srgbClr val="000000"/>
              </a:solidFill>
              <a:latin typeface="Arial Black" pitchFamily="34" charset="0"/>
            </a:endParaRPr>
          </a:p>
        </p:txBody>
      </p:sp>
      <p:sp>
        <p:nvSpPr>
          <p:cNvPr id="3" name="TextBox 2"/>
          <p:cNvSpPr txBox="1"/>
          <p:nvPr/>
        </p:nvSpPr>
        <p:spPr>
          <a:xfrm>
            <a:off x="6802978" y="2137501"/>
            <a:ext cx="2341022" cy="4464050"/>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Ovum</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Uterus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Vagina</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Ovary</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Cervix</a:t>
            </a:r>
          </a:p>
          <a:p>
            <a:endParaRPr lang="en-AU" sz="1900" dirty="0" smtClean="0">
              <a:solidFill>
                <a:srgbClr val="000000"/>
              </a:solidFill>
              <a:latin typeface="Arial Black" pitchFamily="34" charset="0"/>
            </a:endParaRPr>
          </a:p>
          <a:p>
            <a:r>
              <a:rPr lang="en-AU" sz="1900" dirty="0" err="1" smtClean="0">
                <a:solidFill>
                  <a:srgbClr val="000000"/>
                </a:solidFill>
                <a:latin typeface="Arial Black" pitchFamily="34" charset="0"/>
              </a:rPr>
              <a:t>Endometrium</a:t>
            </a:r>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Fallopian tube</a:t>
            </a:r>
            <a:endParaRPr lang="en-AU" sz="1900" dirty="0">
              <a:solidFill>
                <a:srgbClr val="000000"/>
              </a:solidFill>
              <a:latin typeface="Arial Black" pitchFamily="34" charset="0"/>
            </a:endParaRPr>
          </a:p>
        </p:txBody>
      </p:sp>
      <p:sp>
        <p:nvSpPr>
          <p:cNvPr id="5" name="TextBox 4"/>
          <p:cNvSpPr txBox="1"/>
          <p:nvPr/>
        </p:nvSpPr>
        <p:spPr>
          <a:xfrm>
            <a:off x="971525" y="1519828"/>
            <a:ext cx="7974554" cy="370622"/>
          </a:xfrm>
          <a:prstGeom prst="rect">
            <a:avLst/>
          </a:prstGeom>
          <a:noFill/>
        </p:spPr>
        <p:txBody>
          <a:bodyPr vert="horz" lIns="77477" tIns="38739" rIns="77477" bIns="38739" rtlCol="0">
            <a:spAutoFit/>
          </a:bodyPr>
          <a:lstStyle/>
          <a:p>
            <a:r>
              <a:rPr lang="en-AU" sz="1900" b="1" i="1" dirty="0" smtClean="0">
                <a:solidFill>
                  <a:srgbClr val="000000"/>
                </a:solidFill>
                <a:latin typeface="Arial Black" pitchFamily="34" charset="0"/>
              </a:rPr>
              <a:t>Draw a line to match the description with the body part.</a:t>
            </a:r>
            <a:endParaRPr lang="en-AU" sz="1900" b="1" i="1" dirty="0">
              <a:solidFill>
                <a:srgbClr val="000000"/>
              </a:solidFill>
              <a:latin typeface="Arial Black" pitchFamily="34" charset="0"/>
            </a:endParaRPr>
          </a:p>
        </p:txBody>
      </p:sp>
      <p:sp>
        <p:nvSpPr>
          <p:cNvPr id="6" name="TextBox 5"/>
          <p:cNvSpPr txBox="1"/>
          <p:nvPr/>
        </p:nvSpPr>
        <p:spPr>
          <a:xfrm>
            <a:off x="1035819" y="621393"/>
            <a:ext cx="7269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Inside girls bodies</a:t>
            </a:r>
            <a:endParaRPr lang="en-AU" sz="5100" dirty="0">
              <a:solidFill>
                <a:srgbClr val="AE228E"/>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43055" y="2586718"/>
            <a:ext cx="5593595" cy="3750354"/>
            <a:chOff x="2112136" y="2448686"/>
            <a:chExt cx="6073015" cy="4570223"/>
          </a:xfrm>
        </p:grpSpPr>
        <p:sp>
          <p:nvSpPr>
            <p:cNvPr id="2" name="Freeform 1"/>
            <p:cNvSpPr/>
            <p:nvPr/>
          </p:nvSpPr>
          <p:spPr>
            <a:xfrm>
              <a:off x="2112136" y="2448686"/>
              <a:ext cx="6073015" cy="4570223"/>
            </a:xfrm>
            <a:custGeom>
              <a:avLst/>
              <a:gdLst/>
              <a:ahLst/>
              <a:cxnLst/>
              <a:rect l="0" t="0" r="0" b="0"/>
              <a:pathLst>
                <a:path w="6073015" h="4570223">
                  <a:moveTo>
                    <a:pt x="0" y="0"/>
                  </a:moveTo>
                  <a:lnTo>
                    <a:pt x="6073014" y="0"/>
                  </a:lnTo>
                  <a:lnTo>
                    <a:pt x="6073014" y="4570222"/>
                  </a:lnTo>
                  <a:lnTo>
                    <a:pt x="0" y="4570222"/>
                  </a:lnTo>
                  <a:close/>
                </a:path>
              </a:pathLst>
            </a:custGeom>
            <a:solidFill>
              <a:srgbClr val="F9A452"/>
            </a:solidFill>
            <a:ln w="38100" cap="flat" cmpd="sng" algn="ctr">
              <a:solidFill>
                <a:srgbClr val="F9A4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p:cNvSpPr/>
            <p:nvPr/>
          </p:nvSpPr>
          <p:spPr>
            <a:xfrm>
              <a:off x="2304542" y="2569845"/>
              <a:ext cx="2501266" cy="691135"/>
            </a:xfrm>
            <a:custGeom>
              <a:avLst/>
              <a:gdLst/>
              <a:ahLst/>
              <a:cxnLst/>
              <a:rect l="0" t="0" r="0" b="0"/>
              <a:pathLst>
                <a:path w="2501266" h="691135">
                  <a:moveTo>
                    <a:pt x="2451227" y="0"/>
                  </a:moveTo>
                  <a:lnTo>
                    <a:pt x="2501265" y="410972"/>
                  </a:lnTo>
                  <a:lnTo>
                    <a:pt x="83438" y="691134"/>
                  </a:lnTo>
                  <a:lnTo>
                    <a:pt x="0" y="242824"/>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463800" y="2768599"/>
              <a:ext cx="2311400" cy="393812"/>
            </a:xfrm>
            <a:prstGeom prst="rect">
              <a:avLst/>
            </a:prstGeom>
            <a:noFill/>
          </p:spPr>
          <p:txBody>
            <a:bodyPr vert="horz" rtlCol="0">
              <a:spAutoFit/>
            </a:bodyPr>
            <a:lstStyle/>
            <a:p>
              <a:r>
                <a:rPr lang="en-AU" smtClean="0">
                  <a:solidFill>
                    <a:srgbClr val="FFFFFF"/>
                  </a:solidFill>
                  <a:latin typeface="Times New Roman - 24"/>
                </a:rPr>
                <a:t>Puberty Body Tour</a:t>
              </a:r>
              <a:endParaRPr lang="en-AU">
                <a:solidFill>
                  <a:srgbClr val="FFFFFF"/>
                </a:solidFill>
                <a:latin typeface="Times New Roman - 24"/>
              </a:endParaRPr>
            </a:p>
          </p:txBody>
        </p:sp>
        <p:sp>
          <p:nvSpPr>
            <p:cNvPr id="5" name="TextBox 4"/>
            <p:cNvSpPr txBox="1"/>
            <p:nvPr/>
          </p:nvSpPr>
          <p:spPr>
            <a:xfrm>
              <a:off x="5100890" y="3269369"/>
              <a:ext cx="2971800" cy="2981727"/>
            </a:xfrm>
            <a:prstGeom prst="rect">
              <a:avLst/>
            </a:prstGeom>
            <a:noFill/>
          </p:spPr>
          <p:txBody>
            <a:bodyPr vert="horz" rtlCol="0">
              <a:spAutoFit/>
            </a:bodyPr>
            <a:lstStyle/>
            <a:p>
              <a:r>
                <a:rPr lang="en-AU" sz="3100" dirty="0" smtClean="0">
                  <a:solidFill>
                    <a:srgbClr val="000000"/>
                  </a:solidFill>
                  <a:latin typeface="Times New Roman" pitchFamily="18" charset="0"/>
                  <a:cs typeface="Times New Roman" pitchFamily="18" charset="0"/>
                </a:rPr>
                <a:t>Female</a:t>
              </a:r>
            </a:p>
            <a:p>
              <a:endParaRPr lang="en-AU" sz="3100" dirty="0" smtClean="0">
                <a:solidFill>
                  <a:srgbClr val="000000"/>
                </a:solidFill>
                <a:latin typeface="Times New Roman - 48"/>
              </a:endParaRPr>
            </a:p>
            <a:p>
              <a:r>
                <a:rPr lang="en-AU" sz="1900" dirty="0" smtClean="0">
                  <a:solidFill>
                    <a:srgbClr val="000000"/>
                  </a:solidFill>
                  <a:latin typeface="Arial Black" pitchFamily="34" charset="0"/>
                </a:rPr>
                <a:t>What is puberty?</a:t>
              </a:r>
            </a:p>
            <a:p>
              <a:r>
                <a:rPr lang="en-AU" sz="1900" dirty="0" smtClean="0">
                  <a:solidFill>
                    <a:srgbClr val="000000"/>
                  </a:solidFill>
                  <a:latin typeface="Arial Black" pitchFamily="34" charset="0"/>
                </a:rPr>
                <a:t>·Growing bigger</a:t>
              </a:r>
            </a:p>
            <a:p>
              <a:r>
                <a:rPr lang="en-AU" sz="1900" dirty="0" smtClean="0">
                  <a:solidFill>
                    <a:srgbClr val="000000"/>
                  </a:solidFill>
                  <a:latin typeface="Arial Black" pitchFamily="34" charset="0"/>
                </a:rPr>
                <a:t>·Sprouting hair</a:t>
              </a:r>
            </a:p>
            <a:p>
              <a:r>
                <a:rPr lang="en-AU" sz="1900" dirty="0" smtClean="0">
                  <a:solidFill>
                    <a:srgbClr val="000000"/>
                  </a:solidFill>
                  <a:latin typeface="Arial Black" pitchFamily="34" charset="0"/>
                </a:rPr>
                <a:t>·Your emotions</a:t>
              </a:r>
            </a:p>
            <a:p>
              <a:endParaRPr lang="en-AU" dirty="0">
                <a:solidFill>
                  <a:srgbClr val="000000"/>
                </a:solidFill>
                <a:latin typeface="Arial Black - 24"/>
              </a:endParaRPr>
            </a:p>
          </p:txBody>
        </p:sp>
        <p:sp>
          <p:nvSpPr>
            <p:cNvPr id="7" name="TextBox 6"/>
            <p:cNvSpPr txBox="1"/>
            <p:nvPr/>
          </p:nvSpPr>
          <p:spPr>
            <a:xfrm>
              <a:off x="5253351" y="6554343"/>
              <a:ext cx="2667000" cy="281294"/>
            </a:xfrm>
            <a:prstGeom prst="rect">
              <a:avLst/>
            </a:prstGeom>
            <a:noFill/>
          </p:spPr>
          <p:txBody>
            <a:bodyPr vert="horz" rtlCol="0">
              <a:spAutoFit/>
            </a:bodyPr>
            <a:lstStyle/>
            <a:p>
              <a:r>
                <a:rPr lang="en-AU" sz="900" dirty="0" smtClean="0">
                  <a:solidFill>
                    <a:srgbClr val="000000"/>
                  </a:solidFill>
                  <a:latin typeface="Arial Black - 10"/>
                </a:rPr>
                <a:t>SOURCE: www.childrenfirst.nhs.uk</a:t>
              </a:r>
              <a:endParaRPr lang="en-AU" sz="900" dirty="0">
                <a:solidFill>
                  <a:srgbClr val="000000"/>
                </a:solidFill>
                <a:latin typeface="Arial Black - 10"/>
              </a:endParaRPr>
            </a:p>
          </p:txBody>
        </p:sp>
      </p:grpSp>
      <p:sp>
        <p:nvSpPr>
          <p:cNvPr id="9" name="TextBox 8"/>
          <p:cNvSpPr txBox="1"/>
          <p:nvPr/>
        </p:nvSpPr>
        <p:spPr>
          <a:xfrm>
            <a:off x="585760" y="1295219"/>
            <a:ext cx="7977683" cy="663010"/>
          </a:xfrm>
          <a:prstGeom prst="rect">
            <a:avLst/>
          </a:prstGeom>
          <a:noFill/>
        </p:spPr>
        <p:txBody>
          <a:bodyPr vert="horz" lIns="77477" tIns="38739" rIns="77477" bIns="38739" rtlCol="0">
            <a:spAutoFit/>
          </a:bodyPr>
          <a:lstStyle/>
          <a:p>
            <a:r>
              <a:rPr lang="en-AU" sz="1900" i="1" dirty="0" smtClean="0">
                <a:solidFill>
                  <a:srgbClr val="000000"/>
                </a:solidFill>
                <a:latin typeface="Arial Black" pitchFamily="34" charset="0"/>
              </a:rPr>
              <a:t>Follow the link and take a 'Puberty body tour' of the female body</a:t>
            </a:r>
            <a:endParaRPr lang="en-AU" sz="1900" i="1" dirty="0">
              <a:solidFill>
                <a:srgbClr val="000000"/>
              </a:solidFill>
              <a:latin typeface="Arial Black" pitchFamily="34" charset="0"/>
            </a:endParaRPr>
          </a:p>
        </p:txBody>
      </p:sp>
      <p:sp>
        <p:nvSpPr>
          <p:cNvPr id="10" name="TextBox 9"/>
          <p:cNvSpPr txBox="1"/>
          <p:nvPr/>
        </p:nvSpPr>
        <p:spPr>
          <a:xfrm>
            <a:off x="521465" y="509089"/>
            <a:ext cx="9712685"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Extension: Female Puberty </a:t>
            </a:r>
            <a:endParaRPr lang="en-AU" sz="5100" dirty="0">
              <a:solidFill>
                <a:srgbClr val="AE228E"/>
              </a:solidFill>
              <a:latin typeface="Times New Roman" pitchFamily="18" charset="0"/>
              <a:cs typeface="Times New Roman" pitchFamily="18" charset="0"/>
            </a:endParaRPr>
          </a:p>
        </p:txBody>
      </p:sp>
      <p:sp>
        <p:nvSpPr>
          <p:cNvPr id="11" name="Rectangle 10"/>
          <p:cNvSpPr/>
          <p:nvPr/>
        </p:nvSpPr>
        <p:spPr>
          <a:xfrm>
            <a:off x="650054" y="1856741"/>
            <a:ext cx="7651010" cy="539899"/>
          </a:xfrm>
          <a:prstGeom prst="rect">
            <a:avLst/>
          </a:prstGeom>
        </p:spPr>
        <p:txBody>
          <a:bodyPr wrap="square" lIns="77477" tIns="38739" rIns="77477" bIns="38739">
            <a:spAutoFit/>
          </a:bodyPr>
          <a:lstStyle/>
          <a:p>
            <a:r>
              <a:rPr lang="en-AU" b="1" dirty="0" smtClean="0">
                <a:solidFill>
                  <a:srgbClr val="000000"/>
                </a:solidFill>
                <a:latin typeface="Arial Black - 20"/>
                <a:hlinkClick r:id="rId2"/>
              </a:rPr>
              <a:t>http://www.childrenfirst.nhs.uk/teens/life/puberty_body_tour/puberty_female_start.html</a:t>
            </a:r>
            <a:endParaRPr lang="en-AU" b="1" dirty="0">
              <a:solidFill>
                <a:srgbClr val="000000"/>
              </a:solidFill>
              <a:latin typeface="Arial Black - 20"/>
            </a:endParaRPr>
          </a:p>
        </p:txBody>
      </p:sp>
      <p:pic>
        <p:nvPicPr>
          <p:cNvPr id="12" name="Picture 11" descr="Girl_Puberty_#1.jpg"/>
          <p:cNvPicPr>
            <a:picLocks noChangeAspect="1"/>
          </p:cNvPicPr>
          <p:nvPr/>
        </p:nvPicPr>
        <p:blipFill>
          <a:blip r:embed="rId3" cstate="print"/>
          <a:stretch>
            <a:fillRect/>
          </a:stretch>
        </p:blipFill>
        <p:spPr>
          <a:xfrm>
            <a:off x="2514586" y="3372848"/>
            <a:ext cx="1607355" cy="2807607"/>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251460" y="6589595"/>
            <a:ext cx="8778240" cy="201345"/>
          </a:xfrm>
          <a:prstGeom prst="rect">
            <a:avLst/>
          </a:prstGeom>
          <a:noFill/>
        </p:spPr>
        <p:txBody>
          <a:bodyPr wrap="square" lIns="77477" tIns="38739" rIns="77477" bIns="38739" rtlCol="0">
            <a:spAutoFit/>
          </a:bodyPr>
          <a:lstStyle/>
          <a:p>
            <a:r>
              <a:rPr lang="en-US" sz="800" dirty="0" smtClean="0"/>
              <a:t>NB: Copyrights were not obtained for this material, so web links have been supplied for ease of reference </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13" y="535762"/>
            <a:ext cx="548640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Puberty for Boys</a:t>
            </a:r>
            <a:endParaRPr lang="en-AU" sz="5100" dirty="0">
              <a:solidFill>
                <a:srgbClr val="AE228E"/>
              </a:solidFill>
              <a:latin typeface="Times New Roman" pitchFamily="18" charset="0"/>
              <a:cs typeface="Times New Roman" pitchFamily="18" charset="0"/>
            </a:endParaRPr>
          </a:p>
        </p:txBody>
      </p:sp>
      <p:pic>
        <p:nvPicPr>
          <p:cNvPr id="3" name="Picture 2" descr="Boys_photo_#1.jpg"/>
          <p:cNvPicPr>
            <a:picLocks noChangeAspect="1"/>
          </p:cNvPicPr>
          <p:nvPr/>
        </p:nvPicPr>
        <p:blipFill>
          <a:blip r:embed="rId2" cstate="print"/>
          <a:stretch>
            <a:fillRect/>
          </a:stretch>
        </p:blipFill>
        <p:spPr>
          <a:xfrm rot="21390765">
            <a:off x="1294703" y="1509170"/>
            <a:ext cx="6803136" cy="4537253"/>
          </a:xfrm>
          <a:prstGeom prst="rect">
            <a:avLst/>
          </a:prstGeom>
          <a:effectLst>
            <a:outerShdw blurRad="50800" dist="38100" dir="2700000" algn="tl" rotWithShape="0">
              <a:prstClr val="black">
                <a:alpha val="40000"/>
              </a:prstClr>
            </a:outerShdw>
          </a:effectLst>
        </p:spPr>
      </p:pic>
      <p:sp>
        <p:nvSpPr>
          <p:cNvPr id="4" name="TextBox 3">
            <a:hlinkClick r:id="rId3"/>
          </p:cNvPr>
          <p:cNvSpPr txBox="1"/>
          <p:nvPr/>
        </p:nvSpPr>
        <p:spPr>
          <a:xfrm>
            <a:off x="2514600" y="6303969"/>
            <a:ext cx="6377940" cy="339845"/>
          </a:xfrm>
          <a:prstGeom prst="rect">
            <a:avLst/>
          </a:prstGeom>
          <a:noFill/>
        </p:spPr>
        <p:txBody>
          <a:bodyPr vert="horz" wrap="square" lIns="77477" tIns="38739" rIns="77477" bIns="38739" rtlCol="0">
            <a:spAutoFit/>
          </a:bodyPr>
          <a:lstStyle/>
          <a:p>
            <a:r>
              <a:rPr lang="en-AU" sz="1700" b="1" dirty="0" smtClean="0">
                <a:latin typeface="Times New Roman - 20"/>
                <a:hlinkClick r:id="rId3"/>
              </a:rPr>
              <a:t>http://www.youtube.com/watch?v=oEkWMXa2684</a:t>
            </a:r>
            <a:endParaRPr lang="en-AU" sz="1700" b="1" dirty="0">
              <a:latin typeface="Times New Roman - 20"/>
            </a:endParaRPr>
          </a:p>
        </p:txBody>
      </p:sp>
      <p:sp>
        <p:nvSpPr>
          <p:cNvPr id="5" name="TextBox 4"/>
          <p:cNvSpPr txBox="1"/>
          <p:nvPr/>
        </p:nvSpPr>
        <p:spPr>
          <a:xfrm>
            <a:off x="1348740" y="6373036"/>
            <a:ext cx="1303020" cy="309067"/>
          </a:xfrm>
          <a:prstGeom prst="rect">
            <a:avLst/>
          </a:prstGeom>
          <a:noFill/>
        </p:spPr>
        <p:txBody>
          <a:bodyPr wrap="square" lIns="77477" tIns="38739" rIns="77477" bIns="38739" rtlCol="0">
            <a:spAutoFit/>
          </a:bodyPr>
          <a:lstStyle/>
          <a:p>
            <a:r>
              <a:rPr lang="en-US" dirty="0" smtClean="0"/>
              <a:t>Intro Video:</a:t>
            </a:r>
            <a:endParaRPr lang="en-US" dirty="0"/>
          </a:p>
        </p:txBody>
      </p:sp>
      <p:sp>
        <p:nvSpPr>
          <p:cNvPr id="7" name="TextBox 6"/>
          <p:cNvSpPr txBox="1"/>
          <p:nvPr/>
        </p:nvSpPr>
        <p:spPr>
          <a:xfrm>
            <a:off x="0" y="6664464"/>
            <a:ext cx="8778240" cy="201345"/>
          </a:xfrm>
          <a:prstGeom prst="rect">
            <a:avLst/>
          </a:prstGeom>
          <a:noFill/>
        </p:spPr>
        <p:txBody>
          <a:bodyPr wrap="square" lIns="77477" tIns="38739" rIns="77477" bIns="38739" rtlCol="0">
            <a:spAutoFit/>
          </a:bodyPr>
          <a:lstStyle/>
          <a:p>
            <a:r>
              <a:rPr lang="en-US" sz="800" dirty="0" smtClean="0"/>
              <a:t>NB: Copyrights were not obtained for this material, so web links have been supplied for ease of reference </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41" y="214291"/>
            <a:ext cx="8543959"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What's happening to you?</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714348" y="1050116"/>
            <a:ext cx="7978140" cy="663010"/>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Task: </a:t>
            </a:r>
            <a:r>
              <a:rPr lang="en-AU" sz="1900" i="1" dirty="0" smtClean="0">
                <a:solidFill>
                  <a:srgbClr val="000000"/>
                </a:solidFill>
                <a:latin typeface="Arial Black" pitchFamily="34" charset="0"/>
              </a:rPr>
              <a:t>Brainstorm the physical and emotional changes that you think happen to the male body during puberty</a:t>
            </a:r>
            <a:endParaRPr lang="en-AU" sz="1900" i="1" dirty="0">
              <a:solidFill>
                <a:srgbClr val="000000"/>
              </a:solidFill>
              <a:latin typeface="Arial Black" pitchFamily="34" charset="0"/>
            </a:endParaRPr>
          </a:p>
        </p:txBody>
      </p:sp>
      <p:grpSp>
        <p:nvGrpSpPr>
          <p:cNvPr id="8" name="Group 7"/>
          <p:cNvGrpSpPr/>
          <p:nvPr/>
        </p:nvGrpSpPr>
        <p:grpSpPr>
          <a:xfrm>
            <a:off x="778642" y="1821645"/>
            <a:ext cx="7779598" cy="4629183"/>
            <a:chOff x="1016000" y="2336800"/>
            <a:chExt cx="8115301" cy="4826001"/>
          </a:xfrm>
        </p:grpSpPr>
        <p:sp>
          <p:nvSpPr>
            <p:cNvPr id="4" name="TextBox 3"/>
            <p:cNvSpPr txBox="1"/>
            <p:nvPr/>
          </p:nvSpPr>
          <p:spPr>
            <a:xfrm>
              <a:off x="1066800" y="2362200"/>
              <a:ext cx="3073400" cy="320863"/>
            </a:xfrm>
            <a:prstGeom prst="rect">
              <a:avLst/>
            </a:prstGeom>
            <a:noFill/>
          </p:spPr>
          <p:txBody>
            <a:bodyPr vert="horz" rtlCol="0">
              <a:spAutoFit/>
            </a:bodyPr>
            <a:lstStyle/>
            <a:p>
              <a:r>
                <a:rPr lang="en-AU" sz="1400" dirty="0" smtClean="0">
                  <a:solidFill>
                    <a:srgbClr val="000000"/>
                  </a:solidFill>
                  <a:latin typeface="Arial Black - 22"/>
                </a:rPr>
                <a:t>Physical Changes</a:t>
              </a:r>
              <a:endParaRPr lang="en-AU" sz="1400" dirty="0">
                <a:solidFill>
                  <a:srgbClr val="000000"/>
                </a:solidFill>
                <a:latin typeface="Arial Black - 22"/>
              </a:endParaRPr>
            </a:p>
          </p:txBody>
        </p:sp>
        <p:sp>
          <p:nvSpPr>
            <p:cNvPr id="5" name="TextBox 4"/>
            <p:cNvSpPr txBox="1"/>
            <p:nvPr/>
          </p:nvSpPr>
          <p:spPr>
            <a:xfrm>
              <a:off x="5092699" y="2349500"/>
              <a:ext cx="3302000" cy="320863"/>
            </a:xfrm>
            <a:prstGeom prst="rect">
              <a:avLst/>
            </a:prstGeom>
            <a:noFill/>
          </p:spPr>
          <p:txBody>
            <a:bodyPr vert="horz" rtlCol="0">
              <a:spAutoFit/>
            </a:bodyPr>
            <a:lstStyle/>
            <a:p>
              <a:r>
                <a:rPr lang="en-AU" sz="1400" dirty="0" smtClean="0">
                  <a:solidFill>
                    <a:srgbClr val="000000"/>
                  </a:solidFill>
                  <a:latin typeface="Arial Black - 22"/>
                </a:rPr>
                <a:t>Emotional Changes</a:t>
              </a:r>
              <a:endParaRPr lang="en-AU" sz="1400" dirty="0">
                <a:solidFill>
                  <a:srgbClr val="000000"/>
                </a:solidFill>
                <a:latin typeface="Arial Black - 22"/>
              </a:endParaRPr>
            </a:p>
          </p:txBody>
        </p:sp>
        <p:cxnSp>
          <p:nvCxnSpPr>
            <p:cNvPr id="6" name="Straight Connector 5"/>
            <p:cNvCxnSpPr/>
            <p:nvPr/>
          </p:nvCxnSpPr>
          <p:spPr>
            <a:xfrm>
              <a:off x="5054600" y="2336800"/>
              <a:ext cx="0" cy="4826000"/>
            </a:xfrm>
            <a:prstGeom prst="line">
              <a:avLst/>
            </a:prstGeom>
            <a:ln w="25400" cap="flat" cmpd="sng" algn="ctr">
              <a:solidFill>
                <a:srgbClr val="92C664"/>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016000" y="2349500"/>
              <a:ext cx="8115301" cy="4813301"/>
            </a:xfrm>
            <a:custGeom>
              <a:avLst/>
              <a:gdLst/>
              <a:ahLst/>
              <a:cxnLst/>
              <a:rect l="0" t="0" r="0" b="0"/>
              <a:pathLst>
                <a:path w="8115301" h="4813301">
                  <a:moveTo>
                    <a:pt x="0" y="0"/>
                  </a:moveTo>
                  <a:lnTo>
                    <a:pt x="8115300" y="0"/>
                  </a:lnTo>
                  <a:lnTo>
                    <a:pt x="8115300" y="4813300"/>
                  </a:lnTo>
                  <a:lnTo>
                    <a:pt x="0" y="4813300"/>
                  </a:lnTo>
                  <a:close/>
                </a:path>
              </a:pathLst>
            </a:custGeom>
            <a:solidFill>
              <a:schemeClr val="accent1">
                <a:alpha val="1000"/>
              </a:schemeClr>
            </a:solidFill>
            <a:ln w="38100" cap="flat" cmpd="sng" algn="ctr">
              <a:solidFill>
                <a:srgbClr val="A0CD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5762"/>
            <a:ext cx="8229600"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What's happening to you?</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971525" y="1500175"/>
            <a:ext cx="797814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Answers:</a:t>
            </a:r>
            <a:endParaRPr lang="en-AU" sz="1900" dirty="0">
              <a:solidFill>
                <a:srgbClr val="000000"/>
              </a:solidFill>
              <a:latin typeface="Arial Black" pitchFamily="34" charset="0"/>
            </a:endParaRPr>
          </a:p>
        </p:txBody>
      </p:sp>
      <p:grpSp>
        <p:nvGrpSpPr>
          <p:cNvPr id="10" name="Group 9"/>
          <p:cNvGrpSpPr/>
          <p:nvPr/>
        </p:nvGrpSpPr>
        <p:grpSpPr>
          <a:xfrm>
            <a:off x="1074421" y="1977391"/>
            <a:ext cx="7303771" cy="4343401"/>
            <a:chOff x="1193800" y="2197100"/>
            <a:chExt cx="8115301" cy="4826001"/>
          </a:xfrm>
        </p:grpSpPr>
        <p:sp>
          <p:nvSpPr>
            <p:cNvPr id="4" name="TextBox 3"/>
            <p:cNvSpPr txBox="1"/>
            <p:nvPr/>
          </p:nvSpPr>
          <p:spPr>
            <a:xfrm>
              <a:off x="1231900" y="2286000"/>
              <a:ext cx="3073400" cy="341974"/>
            </a:xfrm>
            <a:prstGeom prst="rect">
              <a:avLst/>
            </a:prstGeom>
            <a:noFill/>
          </p:spPr>
          <p:txBody>
            <a:bodyPr vert="horz" rtlCol="0">
              <a:spAutoFit/>
            </a:bodyPr>
            <a:lstStyle/>
            <a:p>
              <a:r>
                <a:rPr lang="en-AU" sz="1400" dirty="0" smtClean="0">
                  <a:solidFill>
                    <a:srgbClr val="000000"/>
                  </a:solidFill>
                  <a:latin typeface="Arial Black - 22"/>
                </a:rPr>
                <a:t>Physical Changes</a:t>
              </a:r>
              <a:endParaRPr lang="en-AU" sz="1400" dirty="0">
                <a:solidFill>
                  <a:srgbClr val="000000"/>
                </a:solidFill>
                <a:latin typeface="Arial Black - 22"/>
              </a:endParaRPr>
            </a:p>
          </p:txBody>
        </p:sp>
        <p:sp>
          <p:nvSpPr>
            <p:cNvPr id="5" name="TextBox 4"/>
            <p:cNvSpPr txBox="1"/>
            <p:nvPr/>
          </p:nvSpPr>
          <p:spPr>
            <a:xfrm>
              <a:off x="5270500" y="2311400"/>
              <a:ext cx="3302000" cy="341974"/>
            </a:xfrm>
            <a:prstGeom prst="rect">
              <a:avLst/>
            </a:prstGeom>
            <a:noFill/>
          </p:spPr>
          <p:txBody>
            <a:bodyPr vert="horz" rtlCol="0">
              <a:spAutoFit/>
            </a:bodyPr>
            <a:lstStyle/>
            <a:p>
              <a:r>
                <a:rPr lang="en-AU" sz="1400" dirty="0" smtClean="0">
                  <a:solidFill>
                    <a:srgbClr val="000000"/>
                  </a:solidFill>
                  <a:latin typeface="Arial Black - 22"/>
                </a:rPr>
                <a:t>Emotional Changes</a:t>
              </a:r>
              <a:endParaRPr lang="en-AU" sz="1400" dirty="0">
                <a:solidFill>
                  <a:srgbClr val="000000"/>
                </a:solidFill>
                <a:latin typeface="Arial Black - 22"/>
              </a:endParaRPr>
            </a:p>
          </p:txBody>
        </p:sp>
        <p:cxnSp>
          <p:nvCxnSpPr>
            <p:cNvPr id="6" name="Straight Connector 5"/>
            <p:cNvCxnSpPr/>
            <p:nvPr/>
          </p:nvCxnSpPr>
          <p:spPr>
            <a:xfrm>
              <a:off x="5232400" y="2197100"/>
              <a:ext cx="0" cy="4826000"/>
            </a:xfrm>
            <a:prstGeom prst="line">
              <a:avLst/>
            </a:prstGeom>
            <a:ln w="25400" cap="flat" cmpd="sng" algn="ctr">
              <a:solidFill>
                <a:srgbClr val="92C664"/>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193800" y="2209800"/>
              <a:ext cx="8115301" cy="4813301"/>
            </a:xfrm>
            <a:custGeom>
              <a:avLst/>
              <a:gdLst/>
              <a:ahLst/>
              <a:cxnLst/>
              <a:rect l="0" t="0" r="0" b="0"/>
              <a:pathLst>
                <a:path w="8115301" h="4813301">
                  <a:moveTo>
                    <a:pt x="0" y="0"/>
                  </a:moveTo>
                  <a:lnTo>
                    <a:pt x="8115300" y="0"/>
                  </a:lnTo>
                  <a:lnTo>
                    <a:pt x="8115300" y="4813300"/>
                  </a:lnTo>
                  <a:lnTo>
                    <a:pt x="0" y="4813300"/>
                  </a:lnTo>
                  <a:close/>
                </a:path>
              </a:pathLst>
            </a:custGeom>
            <a:solidFill>
              <a:schemeClr val="accent1">
                <a:alpha val="1000"/>
              </a:schemeClr>
            </a:solidFill>
            <a:ln w="38100" cap="flat" cmpd="sng" algn="ctr">
              <a:solidFill>
                <a:srgbClr val="A0CD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44600" y="2628900"/>
              <a:ext cx="3911600" cy="3436838"/>
            </a:xfrm>
            <a:prstGeom prst="rect">
              <a:avLst/>
            </a:prstGeom>
            <a:noFill/>
          </p:spPr>
          <p:txBody>
            <a:bodyPr vert="horz" rtlCol="0">
              <a:spAutoFit/>
            </a:bodyPr>
            <a:lstStyle/>
            <a:p>
              <a:r>
                <a:rPr lang="en-AU" dirty="0" smtClean="0">
                  <a:solidFill>
                    <a:srgbClr val="92C664"/>
                  </a:solidFill>
                  <a:latin typeface="Arial Black - 16"/>
                </a:rPr>
                <a:t>Sperm grows in testes </a:t>
              </a:r>
            </a:p>
            <a:p>
              <a:r>
                <a:rPr lang="en-AU" dirty="0" smtClean="0">
                  <a:solidFill>
                    <a:srgbClr val="E5047A"/>
                  </a:solidFill>
                  <a:latin typeface="Arial Black - 16"/>
                </a:rPr>
                <a:t>Fine pubic hair may begin to appear</a:t>
              </a:r>
            </a:p>
            <a:p>
              <a:r>
                <a:rPr lang="en-AU" dirty="0" smtClean="0">
                  <a:solidFill>
                    <a:srgbClr val="E5047A"/>
                  </a:solidFill>
                  <a:latin typeface="Arial Black - 16"/>
                </a:rPr>
                <a:t>Coarser, darker hair appears under the arms, around the pubic area, on the chest and on the face </a:t>
              </a:r>
            </a:p>
            <a:p>
              <a:r>
                <a:rPr lang="en-AU" dirty="0" smtClean="0">
                  <a:solidFill>
                    <a:srgbClr val="02B4CB"/>
                  </a:solidFill>
                  <a:latin typeface="Arial Black - 16"/>
                </a:rPr>
                <a:t>Penis and scrotum get bigger and the shape changes</a:t>
              </a:r>
            </a:p>
            <a:p>
              <a:r>
                <a:rPr lang="en-AU" dirty="0" smtClean="0">
                  <a:solidFill>
                    <a:srgbClr val="92C664"/>
                  </a:solidFill>
                  <a:latin typeface="Arial Black - 16"/>
                </a:rPr>
                <a:t>Height and weight increases &amp; muscles become more prominent </a:t>
              </a:r>
            </a:p>
            <a:p>
              <a:r>
                <a:rPr lang="en-AU" dirty="0" smtClean="0">
                  <a:solidFill>
                    <a:srgbClr val="92C664"/>
                  </a:solidFill>
                  <a:latin typeface="Arial Black - 16"/>
                </a:rPr>
                <a:t>Increased oil production can cause pimples </a:t>
              </a:r>
            </a:p>
            <a:p>
              <a:r>
                <a:rPr lang="en-AU" dirty="0" smtClean="0">
                  <a:solidFill>
                    <a:srgbClr val="92C664"/>
                  </a:solidFill>
                  <a:latin typeface="Arial Black - 16"/>
                </a:rPr>
                <a:t>Increased tiredness </a:t>
              </a:r>
            </a:p>
            <a:p>
              <a:r>
                <a:rPr lang="en-AU" dirty="0" smtClean="0">
                  <a:solidFill>
                    <a:srgbClr val="E5047A"/>
                  </a:solidFill>
                  <a:latin typeface="Arial Black - 16"/>
                </a:rPr>
                <a:t>Erections start to occur</a:t>
              </a:r>
              <a:endParaRPr lang="en-AU" dirty="0">
                <a:solidFill>
                  <a:srgbClr val="E5047A"/>
                </a:solidFill>
                <a:latin typeface="Arial Black - 16"/>
              </a:endParaRPr>
            </a:p>
          </p:txBody>
        </p:sp>
        <p:sp>
          <p:nvSpPr>
            <p:cNvPr id="9" name="TextBox 8"/>
            <p:cNvSpPr txBox="1"/>
            <p:nvPr/>
          </p:nvSpPr>
          <p:spPr>
            <a:xfrm>
              <a:off x="5270500" y="2679700"/>
              <a:ext cx="3835400" cy="1641476"/>
            </a:xfrm>
            <a:prstGeom prst="rect">
              <a:avLst/>
            </a:prstGeom>
            <a:noFill/>
          </p:spPr>
          <p:txBody>
            <a:bodyPr vert="horz" rtlCol="0">
              <a:spAutoFit/>
            </a:bodyPr>
            <a:lstStyle/>
            <a:p>
              <a:r>
                <a:rPr lang="en-AU" dirty="0" smtClean="0">
                  <a:solidFill>
                    <a:srgbClr val="02B4CB"/>
                  </a:solidFill>
                  <a:latin typeface="Arial Black - 16"/>
                </a:rPr>
                <a:t>Uncontrollable emotions and mood swings</a:t>
              </a:r>
            </a:p>
            <a:p>
              <a:r>
                <a:rPr lang="en-AU" dirty="0" smtClean="0">
                  <a:solidFill>
                    <a:srgbClr val="92C664"/>
                  </a:solidFill>
                  <a:latin typeface="Arial Black - 16"/>
                </a:rPr>
                <a:t>Sweat and body odour becomes more noticeable</a:t>
              </a:r>
              <a:r>
                <a:rPr lang="en-AU" dirty="0" smtClean="0">
                  <a:solidFill>
                    <a:srgbClr val="000000"/>
                  </a:solidFill>
                  <a:latin typeface="Arial Black - 16"/>
                </a:rPr>
                <a:t> </a:t>
              </a:r>
            </a:p>
            <a:p>
              <a:r>
                <a:rPr lang="en-AU" dirty="0" smtClean="0">
                  <a:solidFill>
                    <a:srgbClr val="E5047A"/>
                  </a:solidFill>
                  <a:latin typeface="Arial Black - 16"/>
                </a:rPr>
                <a:t>Sexual desires develop and wet dreams start to occur </a:t>
              </a:r>
              <a:endParaRPr lang="en-AU" dirty="0">
                <a:solidFill>
                  <a:srgbClr val="E5047A"/>
                </a:solidFill>
                <a:latin typeface="Arial Black - 16"/>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064527" y="2657469"/>
            <a:ext cx="5296512" cy="3793300"/>
            <a:chOff x="2341153" y="2859534"/>
            <a:chExt cx="5671515" cy="4071747"/>
          </a:xfrm>
        </p:grpSpPr>
        <p:sp>
          <p:nvSpPr>
            <p:cNvPr id="2" name="Freeform 1"/>
            <p:cNvSpPr/>
            <p:nvPr/>
          </p:nvSpPr>
          <p:spPr>
            <a:xfrm>
              <a:off x="2341153" y="2859534"/>
              <a:ext cx="5417440" cy="4071747"/>
            </a:xfrm>
            <a:custGeom>
              <a:avLst/>
              <a:gdLst/>
              <a:ahLst/>
              <a:cxnLst/>
              <a:rect l="0" t="0" r="0" b="0"/>
              <a:pathLst>
                <a:path w="5417440" h="4071747">
                  <a:moveTo>
                    <a:pt x="0" y="0"/>
                  </a:moveTo>
                  <a:lnTo>
                    <a:pt x="5417439" y="0"/>
                  </a:lnTo>
                  <a:lnTo>
                    <a:pt x="5417439" y="4071746"/>
                  </a:lnTo>
                  <a:lnTo>
                    <a:pt x="0" y="4071746"/>
                  </a:lnTo>
                  <a:close/>
                </a:path>
              </a:pathLst>
            </a:custGeom>
            <a:solidFill>
              <a:srgbClr val="F9A452"/>
            </a:solidFill>
            <a:ln w="38100" cap="flat" cmpd="sng" algn="ctr">
              <a:solidFill>
                <a:srgbClr val="F9A4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p:cNvSpPr/>
            <p:nvPr/>
          </p:nvSpPr>
          <p:spPr>
            <a:xfrm>
              <a:off x="2400670" y="3039117"/>
              <a:ext cx="2215517" cy="600202"/>
            </a:xfrm>
            <a:custGeom>
              <a:avLst/>
              <a:gdLst/>
              <a:ahLst/>
              <a:cxnLst/>
              <a:rect l="0" t="0" r="0" b="0"/>
              <a:pathLst>
                <a:path w="2215517" h="600202">
                  <a:moveTo>
                    <a:pt x="2171192" y="0"/>
                  </a:moveTo>
                  <a:lnTo>
                    <a:pt x="2215516" y="356869"/>
                  </a:lnTo>
                  <a:lnTo>
                    <a:pt x="73915" y="600201"/>
                  </a:lnTo>
                  <a:lnTo>
                    <a:pt x="0" y="210819"/>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462213" y="3158876"/>
              <a:ext cx="2006600" cy="346887"/>
            </a:xfrm>
            <a:prstGeom prst="rect">
              <a:avLst/>
            </a:prstGeom>
            <a:noFill/>
          </p:spPr>
          <p:txBody>
            <a:bodyPr vert="horz" rtlCol="0">
              <a:spAutoFit/>
            </a:bodyPr>
            <a:lstStyle/>
            <a:p>
              <a:r>
                <a:rPr lang="en-AU" dirty="0" smtClean="0">
                  <a:solidFill>
                    <a:srgbClr val="FFFFFF"/>
                  </a:solidFill>
                  <a:latin typeface="Times New Roman - 24"/>
                </a:rPr>
                <a:t>Puberty body tour</a:t>
              </a:r>
              <a:endParaRPr lang="en-AU" dirty="0">
                <a:solidFill>
                  <a:srgbClr val="FFFFFF"/>
                </a:solidFill>
                <a:latin typeface="Times New Roman - 24"/>
              </a:endParaRPr>
            </a:p>
          </p:txBody>
        </p:sp>
        <p:sp>
          <p:nvSpPr>
            <p:cNvPr id="5" name="TextBox 4"/>
            <p:cNvSpPr txBox="1"/>
            <p:nvPr/>
          </p:nvSpPr>
          <p:spPr>
            <a:xfrm>
              <a:off x="4888468" y="3825726"/>
              <a:ext cx="3124200" cy="2163916"/>
            </a:xfrm>
            <a:prstGeom prst="rect">
              <a:avLst/>
            </a:prstGeom>
            <a:noFill/>
          </p:spPr>
          <p:txBody>
            <a:bodyPr vert="horz" rtlCol="0">
              <a:spAutoFit/>
            </a:bodyPr>
            <a:lstStyle/>
            <a:p>
              <a:r>
                <a:rPr lang="en-AU" sz="2700" dirty="0" smtClean="0">
                  <a:solidFill>
                    <a:srgbClr val="000000"/>
                  </a:solidFill>
                  <a:latin typeface="Times New Roman" pitchFamily="18" charset="0"/>
                  <a:cs typeface="Times New Roman" pitchFamily="18" charset="0"/>
                </a:rPr>
                <a:t>Male</a:t>
              </a:r>
            </a:p>
            <a:p>
              <a:endParaRPr lang="en-AU" sz="1900" dirty="0" smtClean="0">
                <a:solidFill>
                  <a:srgbClr val="000000"/>
                </a:solidFill>
                <a:latin typeface="Times New Roman - 48"/>
              </a:endParaRPr>
            </a:p>
            <a:p>
              <a:r>
                <a:rPr lang="en-AU" sz="1900" dirty="0" smtClean="0">
                  <a:solidFill>
                    <a:srgbClr val="000000"/>
                  </a:solidFill>
                  <a:latin typeface="Arial Black" pitchFamily="34" charset="0"/>
                </a:rPr>
                <a:t>What is puberty?</a:t>
              </a:r>
            </a:p>
            <a:p>
              <a:r>
                <a:rPr lang="en-AU" sz="1900" dirty="0" smtClean="0">
                  <a:solidFill>
                    <a:srgbClr val="000000"/>
                  </a:solidFill>
                  <a:latin typeface="Arial Black" pitchFamily="34" charset="0"/>
                </a:rPr>
                <a:t>·Growing bigger</a:t>
              </a:r>
            </a:p>
            <a:p>
              <a:r>
                <a:rPr lang="en-AU" sz="1900" dirty="0" smtClean="0">
                  <a:solidFill>
                    <a:srgbClr val="000000"/>
                  </a:solidFill>
                  <a:latin typeface="Arial Black" pitchFamily="34" charset="0"/>
                </a:rPr>
                <a:t>·Sprouting hair</a:t>
              </a:r>
            </a:p>
            <a:p>
              <a:r>
                <a:rPr lang="en-AU" sz="1900" dirty="0" smtClean="0">
                  <a:solidFill>
                    <a:srgbClr val="000000"/>
                  </a:solidFill>
                  <a:latin typeface="Arial Black" pitchFamily="34" charset="0"/>
                </a:rPr>
                <a:t>·Your emotions</a:t>
              </a:r>
              <a:endParaRPr lang="en-AU" sz="1900" dirty="0">
                <a:solidFill>
                  <a:srgbClr val="000000"/>
                </a:solidFill>
                <a:latin typeface="Arial Black" pitchFamily="34" charset="0"/>
              </a:endParaRPr>
            </a:p>
          </p:txBody>
        </p:sp>
        <p:sp>
          <p:nvSpPr>
            <p:cNvPr id="6" name="TextBox 5"/>
            <p:cNvSpPr txBox="1"/>
            <p:nvPr/>
          </p:nvSpPr>
          <p:spPr>
            <a:xfrm>
              <a:off x="4888468" y="6517261"/>
              <a:ext cx="3062658" cy="231259"/>
            </a:xfrm>
            <a:prstGeom prst="rect">
              <a:avLst/>
            </a:prstGeom>
            <a:noFill/>
          </p:spPr>
          <p:txBody>
            <a:bodyPr vert="horz" wrap="square" rtlCol="0">
              <a:spAutoFit/>
            </a:bodyPr>
            <a:lstStyle/>
            <a:p>
              <a:r>
                <a:rPr lang="en-AU" sz="800" dirty="0" smtClean="0">
                  <a:solidFill>
                    <a:srgbClr val="000000"/>
                  </a:solidFill>
                  <a:latin typeface="Arial Black" pitchFamily="34" charset="0"/>
                </a:rPr>
                <a:t>SOURCE: www.childrenfirst.nhs.uk</a:t>
              </a:r>
              <a:endParaRPr lang="en-AU" sz="800" dirty="0">
                <a:solidFill>
                  <a:srgbClr val="000000"/>
                </a:solidFill>
                <a:latin typeface="Arial Black" pitchFamily="34" charset="0"/>
              </a:endParaRPr>
            </a:p>
          </p:txBody>
        </p:sp>
      </p:grpSp>
      <p:sp>
        <p:nvSpPr>
          <p:cNvPr id="9" name="TextBox 8"/>
          <p:cNvSpPr txBox="1"/>
          <p:nvPr/>
        </p:nvSpPr>
        <p:spPr>
          <a:xfrm>
            <a:off x="388620" y="1392564"/>
            <a:ext cx="8961120" cy="370622"/>
          </a:xfrm>
          <a:prstGeom prst="rect">
            <a:avLst/>
          </a:prstGeom>
          <a:noFill/>
        </p:spPr>
        <p:txBody>
          <a:bodyPr vert="horz" wrap="square" lIns="77477" tIns="38739" rIns="77477" bIns="38739" rtlCol="0">
            <a:spAutoFit/>
          </a:bodyPr>
          <a:lstStyle/>
          <a:p>
            <a:r>
              <a:rPr lang="en-AU" sz="1900" i="1" dirty="0" smtClean="0">
                <a:solidFill>
                  <a:srgbClr val="000000"/>
                </a:solidFill>
                <a:latin typeface="Arial Black" pitchFamily="34" charset="0"/>
              </a:rPr>
              <a:t>Follow the link and take a 'Puberty tour' of the male body</a:t>
            </a:r>
            <a:endParaRPr lang="en-AU" sz="1900" i="1" dirty="0">
              <a:solidFill>
                <a:srgbClr val="000000"/>
              </a:solidFill>
              <a:latin typeface="Arial Black" pitchFamily="34" charset="0"/>
            </a:endParaRPr>
          </a:p>
        </p:txBody>
      </p:sp>
      <p:sp>
        <p:nvSpPr>
          <p:cNvPr id="10" name="TextBox 9"/>
          <p:cNvSpPr txBox="1"/>
          <p:nvPr/>
        </p:nvSpPr>
        <p:spPr>
          <a:xfrm>
            <a:off x="842936" y="278585"/>
            <a:ext cx="7829579"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Changes to the body</a:t>
            </a:r>
            <a:endParaRPr lang="en-AU" sz="5100" dirty="0">
              <a:solidFill>
                <a:srgbClr val="AE228E"/>
              </a:solidFill>
              <a:latin typeface="Times New Roman" pitchFamily="18" charset="0"/>
              <a:cs typeface="Times New Roman" pitchFamily="18" charset="0"/>
            </a:endParaRPr>
          </a:p>
        </p:txBody>
      </p:sp>
      <p:sp>
        <p:nvSpPr>
          <p:cNvPr id="11" name="Rectangle 10"/>
          <p:cNvSpPr/>
          <p:nvPr/>
        </p:nvSpPr>
        <p:spPr>
          <a:xfrm>
            <a:off x="971525" y="1885940"/>
            <a:ext cx="7200950" cy="539899"/>
          </a:xfrm>
          <a:prstGeom prst="rect">
            <a:avLst/>
          </a:prstGeom>
        </p:spPr>
        <p:txBody>
          <a:bodyPr wrap="square" lIns="77477" tIns="38739" rIns="77477" bIns="38739">
            <a:spAutoFit/>
          </a:bodyPr>
          <a:lstStyle/>
          <a:p>
            <a:r>
              <a:rPr lang="en-AU" b="1" dirty="0" smtClean="0">
                <a:solidFill>
                  <a:srgbClr val="000000"/>
                </a:solidFill>
                <a:latin typeface="Arial Black - 26"/>
                <a:hlinkClick r:id="rId2"/>
              </a:rPr>
              <a:t>h</a:t>
            </a:r>
            <a:r>
              <a:rPr lang="en-AU" b="1" dirty="0" smtClean="0">
                <a:solidFill>
                  <a:srgbClr val="000000"/>
                </a:solidFill>
                <a:latin typeface="Arial Black - 22"/>
                <a:hlinkClick r:id="rId2"/>
              </a:rPr>
              <a:t>ttp://www.childrenfirst.nhs.uk/teens/life/puberty_body_tour/puberty_male_start.html</a:t>
            </a:r>
            <a:endParaRPr lang="en-AU" b="1" dirty="0" smtClean="0">
              <a:solidFill>
                <a:srgbClr val="000000"/>
              </a:solidFill>
              <a:latin typeface="Arial Black - 22"/>
            </a:endParaRPr>
          </a:p>
        </p:txBody>
      </p:sp>
      <p:pic>
        <p:nvPicPr>
          <p:cNvPr id="12" name="Picture 11" descr="Boy_Puberty_#1.jpg"/>
          <p:cNvPicPr>
            <a:picLocks noChangeAspect="1"/>
          </p:cNvPicPr>
          <p:nvPr/>
        </p:nvPicPr>
        <p:blipFill>
          <a:blip r:embed="rId3" cstate="print"/>
          <a:stretch>
            <a:fillRect/>
          </a:stretch>
        </p:blipFill>
        <p:spPr>
          <a:xfrm>
            <a:off x="2643175" y="3557588"/>
            <a:ext cx="1382325" cy="2764651"/>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054" y="1178704"/>
            <a:ext cx="4800600" cy="370622"/>
          </a:xfrm>
          <a:prstGeom prst="rect">
            <a:avLst/>
          </a:prstGeom>
          <a:noFill/>
        </p:spPr>
        <p:txBody>
          <a:bodyPr vert="horz" lIns="77477" tIns="38739" rIns="77477" bIns="38739" rtlCol="0">
            <a:spAutoFit/>
          </a:bodyPr>
          <a:lstStyle/>
          <a:p>
            <a:r>
              <a:rPr lang="en-AU" sz="1900" i="1" dirty="0" smtClean="0">
                <a:solidFill>
                  <a:srgbClr val="000000"/>
                </a:solidFill>
                <a:latin typeface="Arial Black" pitchFamily="34" charset="0"/>
              </a:rPr>
              <a:t>Match the labels to the diagram</a:t>
            </a:r>
            <a:endParaRPr lang="en-AU" sz="1900" i="1" dirty="0">
              <a:solidFill>
                <a:srgbClr val="000000"/>
              </a:solidFill>
              <a:latin typeface="Arial Black" pitchFamily="34" charset="0"/>
            </a:endParaRPr>
          </a:p>
        </p:txBody>
      </p:sp>
      <p:sp>
        <p:nvSpPr>
          <p:cNvPr id="3" name="TextBox 2"/>
          <p:cNvSpPr txBox="1"/>
          <p:nvPr/>
        </p:nvSpPr>
        <p:spPr>
          <a:xfrm>
            <a:off x="585759" y="214291"/>
            <a:ext cx="7809574"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Changes to the body</a:t>
            </a:r>
            <a:endParaRPr lang="en-AU" sz="5100" dirty="0">
              <a:solidFill>
                <a:srgbClr val="AE228E"/>
              </a:solidFill>
              <a:latin typeface="Times New Roman" pitchFamily="18" charset="0"/>
              <a:cs typeface="Times New Roman" pitchFamily="18" charset="0"/>
            </a:endParaRPr>
          </a:p>
        </p:txBody>
      </p:sp>
      <p:grpSp>
        <p:nvGrpSpPr>
          <p:cNvPr id="4" name="Group 6"/>
          <p:cNvGrpSpPr/>
          <p:nvPr/>
        </p:nvGrpSpPr>
        <p:grpSpPr>
          <a:xfrm>
            <a:off x="6243649" y="2014528"/>
            <a:ext cx="2283170" cy="628651"/>
            <a:chOff x="6972300" y="2260600"/>
            <a:chExt cx="2536856" cy="698501"/>
          </a:xfrm>
        </p:grpSpPr>
        <p:sp>
          <p:nvSpPr>
            <p:cNvPr id="5" name="Freeform 4"/>
            <p:cNvSpPr/>
            <p:nvPr/>
          </p:nvSpPr>
          <p:spPr>
            <a:xfrm>
              <a:off x="6972300" y="22606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F27870"/>
            </a:solidFill>
            <a:ln w="38100" cap="flat" cmpd="sng" algn="ctr">
              <a:solidFill>
                <a:srgbClr val="F2787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7010400" y="2387600"/>
              <a:ext cx="2498756" cy="359072"/>
            </a:xfrm>
            <a:prstGeom prst="rect">
              <a:avLst/>
            </a:prstGeom>
            <a:noFill/>
          </p:spPr>
          <p:txBody>
            <a:bodyPr vert="horz" wrap="square" rtlCol="0">
              <a:spAutoFit/>
            </a:bodyPr>
            <a:lstStyle/>
            <a:p>
              <a:r>
                <a:rPr lang="en-AU" dirty="0" smtClean="0">
                  <a:solidFill>
                    <a:srgbClr val="FFFFFF"/>
                  </a:solidFill>
                  <a:latin typeface="Arial Black" pitchFamily="34" charset="0"/>
                </a:rPr>
                <a:t>sperm grows</a:t>
              </a:r>
              <a:endParaRPr lang="en-AU" dirty="0">
                <a:solidFill>
                  <a:srgbClr val="FFFFFF"/>
                </a:solidFill>
                <a:latin typeface="Arial Black" pitchFamily="34" charset="0"/>
              </a:endParaRPr>
            </a:p>
          </p:txBody>
        </p:sp>
      </p:grpSp>
      <p:grpSp>
        <p:nvGrpSpPr>
          <p:cNvPr id="7" name="Group 9"/>
          <p:cNvGrpSpPr/>
          <p:nvPr/>
        </p:nvGrpSpPr>
        <p:grpSpPr>
          <a:xfrm>
            <a:off x="521465" y="3300412"/>
            <a:ext cx="2331720" cy="651511"/>
            <a:chOff x="627062" y="3683000"/>
            <a:chExt cx="2590800" cy="723901"/>
          </a:xfrm>
        </p:grpSpPr>
        <p:sp>
          <p:nvSpPr>
            <p:cNvPr id="8" name="Freeform 7"/>
            <p:cNvSpPr/>
            <p:nvPr/>
          </p:nvSpPr>
          <p:spPr>
            <a:xfrm>
              <a:off x="723900" y="37084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02B4CB"/>
            </a:solidFill>
            <a:ln w="38100" cap="flat" cmpd="sng" algn="ctr">
              <a:solidFill>
                <a:srgbClr val="02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27062" y="3683000"/>
              <a:ext cx="2590800" cy="615553"/>
            </a:xfrm>
            <a:prstGeom prst="rect">
              <a:avLst/>
            </a:prstGeom>
            <a:noFill/>
          </p:spPr>
          <p:txBody>
            <a:bodyPr vert="horz" rtlCol="0">
              <a:spAutoFit/>
            </a:bodyPr>
            <a:lstStyle/>
            <a:p>
              <a:r>
                <a:rPr lang="en-AU" dirty="0" smtClean="0">
                  <a:solidFill>
                    <a:srgbClr val="FFFFFF"/>
                  </a:solidFill>
                  <a:latin typeface="Arial Black" pitchFamily="34" charset="0"/>
                </a:rPr>
                <a:t>penis and scrotum</a:t>
              </a:r>
            </a:p>
            <a:p>
              <a:r>
                <a:rPr lang="en-AU" dirty="0" smtClean="0">
                  <a:solidFill>
                    <a:srgbClr val="FFFFFF"/>
                  </a:solidFill>
                  <a:latin typeface="Arial Black" pitchFamily="34" charset="0"/>
                </a:rPr>
                <a:t>gets bigger</a:t>
              </a:r>
              <a:endParaRPr lang="en-AU" dirty="0">
                <a:solidFill>
                  <a:srgbClr val="FFFFFF"/>
                </a:solidFill>
                <a:latin typeface="Arial Black" pitchFamily="34" charset="0"/>
              </a:endParaRPr>
            </a:p>
          </p:txBody>
        </p:sp>
      </p:grpSp>
      <p:grpSp>
        <p:nvGrpSpPr>
          <p:cNvPr id="10" name="Group 12"/>
          <p:cNvGrpSpPr/>
          <p:nvPr/>
        </p:nvGrpSpPr>
        <p:grpSpPr>
          <a:xfrm>
            <a:off x="585760" y="2014528"/>
            <a:ext cx="2356025" cy="628651"/>
            <a:chOff x="711200" y="2247900"/>
            <a:chExt cx="2617806" cy="698501"/>
          </a:xfrm>
        </p:grpSpPr>
        <p:sp>
          <p:nvSpPr>
            <p:cNvPr id="11" name="Freeform 10"/>
            <p:cNvSpPr/>
            <p:nvPr/>
          </p:nvSpPr>
          <p:spPr>
            <a:xfrm>
              <a:off x="711200" y="22479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F9A453"/>
            </a:solidFill>
            <a:ln w="38100" cap="flat" cmpd="sng" algn="ctr">
              <a:solidFill>
                <a:srgbClr val="F9A4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711200" y="2247900"/>
              <a:ext cx="2617806" cy="615553"/>
            </a:xfrm>
            <a:prstGeom prst="rect">
              <a:avLst/>
            </a:prstGeom>
            <a:noFill/>
          </p:spPr>
          <p:txBody>
            <a:bodyPr vert="horz" wrap="square" rtlCol="0">
              <a:spAutoFit/>
            </a:bodyPr>
            <a:lstStyle/>
            <a:p>
              <a:r>
                <a:rPr lang="en-AU" dirty="0" smtClean="0">
                  <a:solidFill>
                    <a:srgbClr val="FFFFFF"/>
                  </a:solidFill>
                  <a:latin typeface="Arial Black" pitchFamily="34" charset="0"/>
                </a:rPr>
                <a:t>hair becomes</a:t>
              </a:r>
            </a:p>
            <a:p>
              <a:r>
                <a:rPr lang="en-AU" dirty="0" smtClean="0">
                  <a:solidFill>
                    <a:srgbClr val="FFFFFF"/>
                  </a:solidFill>
                  <a:latin typeface="Arial Black" pitchFamily="34" charset="0"/>
                </a:rPr>
                <a:t>thicker</a:t>
              </a:r>
              <a:endParaRPr lang="en-AU" dirty="0">
                <a:solidFill>
                  <a:srgbClr val="FFFFFF"/>
                </a:solidFill>
                <a:latin typeface="Arial Black" pitchFamily="34" charset="0"/>
              </a:endParaRPr>
            </a:p>
          </p:txBody>
        </p:sp>
      </p:grpSp>
      <p:grpSp>
        <p:nvGrpSpPr>
          <p:cNvPr id="13" name="Group 15"/>
          <p:cNvGrpSpPr/>
          <p:nvPr/>
        </p:nvGrpSpPr>
        <p:grpSpPr>
          <a:xfrm>
            <a:off x="640080" y="4926330"/>
            <a:ext cx="2091691" cy="628651"/>
            <a:chOff x="711200" y="5473700"/>
            <a:chExt cx="2324101" cy="698501"/>
          </a:xfrm>
        </p:grpSpPr>
        <p:sp>
          <p:nvSpPr>
            <p:cNvPr id="14" name="Freeform 13"/>
            <p:cNvSpPr/>
            <p:nvPr/>
          </p:nvSpPr>
          <p:spPr>
            <a:xfrm>
              <a:off x="711200" y="54737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736600" y="5600700"/>
              <a:ext cx="1930400" cy="359072"/>
            </a:xfrm>
            <a:prstGeom prst="rect">
              <a:avLst/>
            </a:prstGeom>
            <a:noFill/>
          </p:spPr>
          <p:txBody>
            <a:bodyPr vert="horz" rtlCol="0">
              <a:spAutoFit/>
            </a:bodyPr>
            <a:lstStyle/>
            <a:p>
              <a:r>
                <a:rPr lang="en-AU" dirty="0" smtClean="0">
                  <a:solidFill>
                    <a:srgbClr val="FFFFFF"/>
                  </a:solidFill>
                  <a:latin typeface="Arial Black" pitchFamily="34" charset="0"/>
                </a:rPr>
                <a:t>hair appears</a:t>
              </a:r>
              <a:endParaRPr lang="en-AU" dirty="0">
                <a:solidFill>
                  <a:srgbClr val="FFFFFF"/>
                </a:solidFill>
                <a:latin typeface="Arial Black" pitchFamily="34" charset="0"/>
              </a:endParaRPr>
            </a:p>
          </p:txBody>
        </p:sp>
      </p:grpSp>
      <p:grpSp>
        <p:nvGrpSpPr>
          <p:cNvPr id="16" name="Group 18"/>
          <p:cNvGrpSpPr/>
          <p:nvPr/>
        </p:nvGrpSpPr>
        <p:grpSpPr>
          <a:xfrm>
            <a:off x="6229351" y="4937760"/>
            <a:ext cx="2103121" cy="628651"/>
            <a:chOff x="6921500" y="5486400"/>
            <a:chExt cx="2336801" cy="698501"/>
          </a:xfrm>
        </p:grpSpPr>
        <p:sp>
          <p:nvSpPr>
            <p:cNvPr id="17" name="Freeform 16"/>
            <p:cNvSpPr/>
            <p:nvPr/>
          </p:nvSpPr>
          <p:spPr>
            <a:xfrm>
              <a:off x="6934200" y="54864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B18FC2"/>
            </a:solidFill>
            <a:ln w="38100" cap="flat" cmpd="sng" algn="ctr">
              <a:solidFill>
                <a:srgbClr val="B18F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6921500" y="5638800"/>
              <a:ext cx="2336800" cy="359072"/>
            </a:xfrm>
            <a:prstGeom prst="rect">
              <a:avLst/>
            </a:prstGeom>
            <a:noFill/>
          </p:spPr>
          <p:txBody>
            <a:bodyPr vert="horz" rtlCol="0">
              <a:spAutoFit/>
            </a:bodyPr>
            <a:lstStyle/>
            <a:p>
              <a:r>
                <a:rPr lang="en-AU" dirty="0" smtClean="0">
                  <a:solidFill>
                    <a:srgbClr val="FFFFFF"/>
                  </a:solidFill>
                  <a:latin typeface="Arial Black" pitchFamily="34" charset="0"/>
                </a:rPr>
                <a:t>pimples develop</a:t>
              </a:r>
              <a:endParaRPr lang="en-AU" dirty="0">
                <a:solidFill>
                  <a:srgbClr val="FFFFFF"/>
                </a:solidFill>
                <a:latin typeface="Arial Black" pitchFamily="34" charset="0"/>
              </a:endParaRPr>
            </a:p>
          </p:txBody>
        </p:sp>
      </p:grpSp>
      <p:grpSp>
        <p:nvGrpSpPr>
          <p:cNvPr id="19" name="Group 21"/>
          <p:cNvGrpSpPr/>
          <p:nvPr/>
        </p:nvGrpSpPr>
        <p:grpSpPr>
          <a:xfrm>
            <a:off x="6263640" y="3364707"/>
            <a:ext cx="2166012" cy="681515"/>
            <a:chOff x="6959600" y="3738562"/>
            <a:chExt cx="2324101" cy="757239"/>
          </a:xfrm>
        </p:grpSpPr>
        <p:sp>
          <p:nvSpPr>
            <p:cNvPr id="20" name="Freeform 19"/>
            <p:cNvSpPr/>
            <p:nvPr/>
          </p:nvSpPr>
          <p:spPr>
            <a:xfrm>
              <a:off x="6959600" y="37973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E5047A"/>
            </a:solidFill>
            <a:ln w="38100" cap="flat" cmpd="sng" algn="ctr">
              <a:solidFill>
                <a:srgbClr val="E5047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6999951" y="3738562"/>
              <a:ext cx="1854200" cy="615553"/>
            </a:xfrm>
            <a:prstGeom prst="rect">
              <a:avLst/>
            </a:prstGeom>
            <a:noFill/>
          </p:spPr>
          <p:txBody>
            <a:bodyPr vert="horz" rtlCol="0">
              <a:spAutoFit/>
            </a:bodyPr>
            <a:lstStyle/>
            <a:p>
              <a:r>
                <a:rPr lang="en-AU" dirty="0" smtClean="0">
                  <a:solidFill>
                    <a:srgbClr val="FFFFFF"/>
                  </a:solidFill>
                  <a:latin typeface="Arial Black" pitchFamily="34" charset="0"/>
                </a:rPr>
                <a:t>erections and</a:t>
              </a:r>
            </a:p>
            <a:p>
              <a:r>
                <a:rPr lang="en-AU" dirty="0" smtClean="0">
                  <a:solidFill>
                    <a:srgbClr val="FFFFFF"/>
                  </a:solidFill>
                  <a:latin typeface="Arial Black" pitchFamily="34" charset="0"/>
                </a:rPr>
                <a:t>wet dreams</a:t>
              </a:r>
              <a:endParaRPr lang="en-AU" dirty="0">
                <a:solidFill>
                  <a:srgbClr val="FFFFFF"/>
                </a:solidFill>
                <a:latin typeface="Arial Black" pitchFamily="34" charset="0"/>
              </a:endParaRPr>
            </a:p>
          </p:txBody>
        </p:sp>
      </p:grpSp>
      <p:pic>
        <p:nvPicPr>
          <p:cNvPr id="23" name="Picture 22" descr="Boy_Puberty_#1.jpg"/>
          <p:cNvPicPr>
            <a:picLocks noChangeAspect="1"/>
          </p:cNvPicPr>
          <p:nvPr/>
        </p:nvPicPr>
        <p:blipFill>
          <a:blip r:embed="rId2" cstate="print"/>
          <a:stretch>
            <a:fillRect/>
          </a:stretch>
        </p:blipFill>
        <p:spPr>
          <a:xfrm>
            <a:off x="3221823" y="1757352"/>
            <a:ext cx="2346738" cy="4693476"/>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oy_Puberty_#1.jpg"/>
          <p:cNvPicPr>
            <a:picLocks noChangeAspect="1"/>
          </p:cNvPicPr>
          <p:nvPr/>
        </p:nvPicPr>
        <p:blipFill>
          <a:blip r:embed="rId2" cstate="print"/>
          <a:stretch>
            <a:fillRect/>
          </a:stretch>
        </p:blipFill>
        <p:spPr>
          <a:xfrm>
            <a:off x="3157529" y="1693057"/>
            <a:ext cx="2346738" cy="4693476"/>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714348" y="1114410"/>
            <a:ext cx="7559541" cy="370622"/>
          </a:xfrm>
          <a:prstGeom prst="rect">
            <a:avLst/>
          </a:prstGeom>
          <a:noFill/>
        </p:spPr>
        <p:txBody>
          <a:bodyPr vert="horz" wrap="square" lIns="77477" tIns="38739" rIns="77477" bIns="38739" rtlCol="0">
            <a:spAutoFit/>
          </a:bodyPr>
          <a:lstStyle/>
          <a:p>
            <a:r>
              <a:rPr lang="en-AU" sz="1900" i="1" dirty="0" smtClean="0">
                <a:solidFill>
                  <a:srgbClr val="000000"/>
                </a:solidFill>
                <a:latin typeface="Arial Black" pitchFamily="34" charset="0"/>
              </a:rPr>
              <a:t>Answers for ‘Match the labels to the diagram’</a:t>
            </a:r>
            <a:endParaRPr lang="en-AU" sz="1900" i="1" dirty="0">
              <a:solidFill>
                <a:srgbClr val="000000"/>
              </a:solidFill>
              <a:latin typeface="Arial Black" pitchFamily="34" charset="0"/>
            </a:endParaRPr>
          </a:p>
        </p:txBody>
      </p:sp>
      <p:sp>
        <p:nvSpPr>
          <p:cNvPr id="3" name="TextBox 2"/>
          <p:cNvSpPr txBox="1"/>
          <p:nvPr/>
        </p:nvSpPr>
        <p:spPr>
          <a:xfrm>
            <a:off x="521465" y="214291"/>
            <a:ext cx="7295220"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Changes to the body</a:t>
            </a:r>
            <a:endParaRPr lang="en-AU" sz="5100" dirty="0">
              <a:solidFill>
                <a:srgbClr val="AE228E"/>
              </a:solidFill>
              <a:latin typeface="Times New Roman" pitchFamily="18" charset="0"/>
              <a:cs typeface="Times New Roman" pitchFamily="18" charset="0"/>
            </a:endParaRPr>
          </a:p>
        </p:txBody>
      </p:sp>
      <p:grpSp>
        <p:nvGrpSpPr>
          <p:cNvPr id="4" name="Group 6"/>
          <p:cNvGrpSpPr/>
          <p:nvPr/>
        </p:nvGrpSpPr>
        <p:grpSpPr>
          <a:xfrm>
            <a:off x="1100113" y="3429000"/>
            <a:ext cx="2173120" cy="628651"/>
            <a:chOff x="1308100" y="3822700"/>
            <a:chExt cx="2414578" cy="698501"/>
          </a:xfrm>
        </p:grpSpPr>
        <p:sp>
          <p:nvSpPr>
            <p:cNvPr id="5" name="Freeform 4"/>
            <p:cNvSpPr/>
            <p:nvPr/>
          </p:nvSpPr>
          <p:spPr>
            <a:xfrm>
              <a:off x="1308100" y="38227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F27870"/>
            </a:solidFill>
            <a:ln w="38100" cap="flat" cmpd="sng" algn="ctr">
              <a:solidFill>
                <a:srgbClr val="F2787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1346200" y="3949700"/>
              <a:ext cx="2376478" cy="359072"/>
            </a:xfrm>
            <a:prstGeom prst="rect">
              <a:avLst/>
            </a:prstGeom>
            <a:noFill/>
          </p:spPr>
          <p:txBody>
            <a:bodyPr vert="horz" wrap="square" rtlCol="0">
              <a:spAutoFit/>
            </a:bodyPr>
            <a:lstStyle/>
            <a:p>
              <a:r>
                <a:rPr lang="en-AU" dirty="0" smtClean="0">
                  <a:solidFill>
                    <a:srgbClr val="FFFFFF"/>
                  </a:solidFill>
                  <a:latin typeface="Arial Black" pitchFamily="34" charset="0"/>
                </a:rPr>
                <a:t>sperm grows</a:t>
              </a:r>
              <a:endParaRPr lang="en-AU" dirty="0">
                <a:solidFill>
                  <a:srgbClr val="FFFFFF"/>
                </a:solidFill>
                <a:latin typeface="Arial Black" pitchFamily="34" charset="0"/>
              </a:endParaRPr>
            </a:p>
          </p:txBody>
        </p:sp>
      </p:grpSp>
      <p:grpSp>
        <p:nvGrpSpPr>
          <p:cNvPr id="7" name="Group 9"/>
          <p:cNvGrpSpPr/>
          <p:nvPr/>
        </p:nvGrpSpPr>
        <p:grpSpPr>
          <a:xfrm>
            <a:off x="5472119" y="4937760"/>
            <a:ext cx="2331720" cy="628651"/>
            <a:chOff x="6080132" y="5486400"/>
            <a:chExt cx="2590800" cy="698501"/>
          </a:xfrm>
        </p:grpSpPr>
        <p:sp>
          <p:nvSpPr>
            <p:cNvPr id="8" name="Freeform 7"/>
            <p:cNvSpPr/>
            <p:nvPr/>
          </p:nvSpPr>
          <p:spPr>
            <a:xfrm>
              <a:off x="6108700" y="54864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02B4CB"/>
            </a:solidFill>
            <a:ln w="38100" cap="flat" cmpd="sng" algn="ctr">
              <a:solidFill>
                <a:srgbClr val="02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080132" y="5524512"/>
              <a:ext cx="2590800" cy="615553"/>
            </a:xfrm>
            <a:prstGeom prst="rect">
              <a:avLst/>
            </a:prstGeom>
            <a:noFill/>
          </p:spPr>
          <p:txBody>
            <a:bodyPr vert="horz" rtlCol="0">
              <a:spAutoFit/>
            </a:bodyPr>
            <a:lstStyle/>
            <a:p>
              <a:r>
                <a:rPr lang="en-AU" dirty="0" smtClean="0">
                  <a:solidFill>
                    <a:srgbClr val="FFFFFF"/>
                  </a:solidFill>
                  <a:latin typeface="Arial Black" pitchFamily="34" charset="0"/>
                </a:rPr>
                <a:t>penis and scrotum</a:t>
              </a:r>
            </a:p>
            <a:p>
              <a:r>
                <a:rPr lang="en-AU" dirty="0" smtClean="0">
                  <a:solidFill>
                    <a:srgbClr val="FFFFFF"/>
                  </a:solidFill>
                  <a:latin typeface="Arial Black" pitchFamily="34" charset="0"/>
                </a:rPr>
                <a:t>gets bigger</a:t>
              </a:r>
              <a:endParaRPr lang="en-AU" dirty="0">
                <a:solidFill>
                  <a:srgbClr val="FFFFFF"/>
                </a:solidFill>
                <a:latin typeface="Arial Black" pitchFamily="34" charset="0"/>
              </a:endParaRPr>
            </a:p>
          </p:txBody>
        </p:sp>
      </p:grpSp>
      <p:grpSp>
        <p:nvGrpSpPr>
          <p:cNvPr id="10" name="Group 12"/>
          <p:cNvGrpSpPr/>
          <p:nvPr/>
        </p:nvGrpSpPr>
        <p:grpSpPr>
          <a:xfrm>
            <a:off x="1143000" y="4907768"/>
            <a:ext cx="3170371" cy="647214"/>
            <a:chOff x="1270000" y="5453074"/>
            <a:chExt cx="3522634" cy="719127"/>
          </a:xfrm>
        </p:grpSpPr>
        <p:sp>
          <p:nvSpPr>
            <p:cNvPr id="11" name="Freeform 10"/>
            <p:cNvSpPr/>
            <p:nvPr/>
          </p:nvSpPr>
          <p:spPr>
            <a:xfrm>
              <a:off x="1270000" y="54737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F9A453"/>
            </a:solidFill>
            <a:ln w="38100" cap="flat" cmpd="sng" algn="ctr">
              <a:solidFill>
                <a:srgbClr val="F9A4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1365224" y="5453074"/>
              <a:ext cx="3427410" cy="615554"/>
            </a:xfrm>
            <a:prstGeom prst="rect">
              <a:avLst/>
            </a:prstGeom>
            <a:noFill/>
          </p:spPr>
          <p:txBody>
            <a:bodyPr vert="horz" wrap="square" rtlCol="0">
              <a:spAutoFit/>
            </a:bodyPr>
            <a:lstStyle/>
            <a:p>
              <a:r>
                <a:rPr lang="en-AU" dirty="0" smtClean="0">
                  <a:solidFill>
                    <a:srgbClr val="FFFFFF"/>
                  </a:solidFill>
                  <a:latin typeface="Arial Black" pitchFamily="34" charset="0"/>
                </a:rPr>
                <a:t>hair becomes</a:t>
              </a:r>
            </a:p>
            <a:p>
              <a:r>
                <a:rPr lang="en-AU" dirty="0" smtClean="0">
                  <a:solidFill>
                    <a:srgbClr val="FFFFFF"/>
                  </a:solidFill>
                  <a:latin typeface="Arial Black" pitchFamily="34" charset="0"/>
                </a:rPr>
                <a:t>thicker</a:t>
              </a:r>
              <a:endParaRPr lang="en-AU" dirty="0">
                <a:solidFill>
                  <a:srgbClr val="FFFFFF"/>
                </a:solidFill>
                <a:latin typeface="Arial Black" pitchFamily="34" charset="0"/>
              </a:endParaRPr>
            </a:p>
          </p:txBody>
        </p:sp>
      </p:grpSp>
      <p:grpSp>
        <p:nvGrpSpPr>
          <p:cNvPr id="13" name="Group 15"/>
          <p:cNvGrpSpPr/>
          <p:nvPr/>
        </p:nvGrpSpPr>
        <p:grpSpPr>
          <a:xfrm>
            <a:off x="5463541" y="2000250"/>
            <a:ext cx="2091691" cy="628651"/>
            <a:chOff x="6070600" y="2222500"/>
            <a:chExt cx="2324101" cy="698501"/>
          </a:xfrm>
        </p:grpSpPr>
        <p:sp>
          <p:nvSpPr>
            <p:cNvPr id="14" name="Freeform 13"/>
            <p:cNvSpPr/>
            <p:nvPr/>
          </p:nvSpPr>
          <p:spPr>
            <a:xfrm>
              <a:off x="6070600" y="22225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6096000" y="2349500"/>
              <a:ext cx="1930400" cy="359072"/>
            </a:xfrm>
            <a:prstGeom prst="rect">
              <a:avLst/>
            </a:prstGeom>
            <a:noFill/>
          </p:spPr>
          <p:txBody>
            <a:bodyPr vert="horz" rtlCol="0">
              <a:spAutoFit/>
            </a:bodyPr>
            <a:lstStyle/>
            <a:p>
              <a:r>
                <a:rPr lang="en-AU" dirty="0" smtClean="0">
                  <a:solidFill>
                    <a:srgbClr val="FFFFFF"/>
                  </a:solidFill>
                  <a:latin typeface="Arial Black" pitchFamily="34" charset="0"/>
                </a:rPr>
                <a:t>hair appears</a:t>
              </a:r>
              <a:endParaRPr lang="en-AU" dirty="0">
                <a:solidFill>
                  <a:srgbClr val="FFFFFF"/>
                </a:solidFill>
                <a:latin typeface="Arial Black" pitchFamily="34" charset="0"/>
              </a:endParaRPr>
            </a:p>
          </p:txBody>
        </p:sp>
      </p:grpSp>
      <p:grpSp>
        <p:nvGrpSpPr>
          <p:cNvPr id="16" name="Group 18"/>
          <p:cNvGrpSpPr/>
          <p:nvPr/>
        </p:nvGrpSpPr>
        <p:grpSpPr>
          <a:xfrm>
            <a:off x="1668781" y="2023110"/>
            <a:ext cx="2103121" cy="628651"/>
            <a:chOff x="1854200" y="2247900"/>
            <a:chExt cx="2336801" cy="698501"/>
          </a:xfrm>
        </p:grpSpPr>
        <p:sp>
          <p:nvSpPr>
            <p:cNvPr id="17" name="Freeform 16"/>
            <p:cNvSpPr/>
            <p:nvPr/>
          </p:nvSpPr>
          <p:spPr>
            <a:xfrm>
              <a:off x="1866900" y="22479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B18FC2"/>
            </a:solidFill>
            <a:ln w="38100" cap="flat" cmpd="sng" algn="ctr">
              <a:solidFill>
                <a:srgbClr val="B18F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1854200" y="2400300"/>
              <a:ext cx="2336800" cy="359072"/>
            </a:xfrm>
            <a:prstGeom prst="rect">
              <a:avLst/>
            </a:prstGeom>
            <a:noFill/>
          </p:spPr>
          <p:txBody>
            <a:bodyPr vert="horz" rtlCol="0">
              <a:spAutoFit/>
            </a:bodyPr>
            <a:lstStyle/>
            <a:p>
              <a:r>
                <a:rPr lang="en-AU" dirty="0" smtClean="0">
                  <a:solidFill>
                    <a:srgbClr val="FFFFFF"/>
                  </a:solidFill>
                  <a:latin typeface="Arial Black" pitchFamily="34" charset="0"/>
                </a:rPr>
                <a:t>pimples develop</a:t>
              </a:r>
              <a:endParaRPr lang="en-AU" dirty="0">
                <a:solidFill>
                  <a:srgbClr val="FFFFFF"/>
                </a:solidFill>
                <a:latin typeface="Arial Black" pitchFamily="34" charset="0"/>
              </a:endParaRPr>
            </a:p>
          </p:txBody>
        </p:sp>
      </p:grpSp>
      <p:grpSp>
        <p:nvGrpSpPr>
          <p:cNvPr id="19" name="Group 21"/>
          <p:cNvGrpSpPr/>
          <p:nvPr/>
        </p:nvGrpSpPr>
        <p:grpSpPr>
          <a:xfrm>
            <a:off x="5886450" y="3429001"/>
            <a:ext cx="2673229" cy="662941"/>
            <a:chOff x="6540500" y="3810000"/>
            <a:chExt cx="2970254" cy="736601"/>
          </a:xfrm>
        </p:grpSpPr>
        <p:sp>
          <p:nvSpPr>
            <p:cNvPr id="20" name="Freeform 19"/>
            <p:cNvSpPr/>
            <p:nvPr/>
          </p:nvSpPr>
          <p:spPr>
            <a:xfrm>
              <a:off x="6540500" y="3848100"/>
              <a:ext cx="2324101" cy="698501"/>
            </a:xfrm>
            <a:custGeom>
              <a:avLst/>
              <a:gdLst/>
              <a:ahLst/>
              <a:cxnLst/>
              <a:rect l="0" t="0" r="0" b="0"/>
              <a:pathLst>
                <a:path w="2324101" h="698501">
                  <a:moveTo>
                    <a:pt x="0" y="0"/>
                  </a:moveTo>
                  <a:lnTo>
                    <a:pt x="2324100" y="0"/>
                  </a:lnTo>
                  <a:lnTo>
                    <a:pt x="2324100" y="698500"/>
                  </a:lnTo>
                  <a:lnTo>
                    <a:pt x="0" y="698500"/>
                  </a:lnTo>
                  <a:close/>
                </a:path>
              </a:pathLst>
            </a:custGeom>
            <a:solidFill>
              <a:srgbClr val="E5047A"/>
            </a:solidFill>
            <a:ln w="38100" cap="flat" cmpd="sng" algn="ctr">
              <a:solidFill>
                <a:srgbClr val="E5047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6580198" y="3810000"/>
              <a:ext cx="2930556" cy="615553"/>
            </a:xfrm>
            <a:prstGeom prst="rect">
              <a:avLst/>
            </a:prstGeom>
            <a:noFill/>
          </p:spPr>
          <p:txBody>
            <a:bodyPr vert="horz" wrap="square" rtlCol="0">
              <a:spAutoFit/>
            </a:bodyPr>
            <a:lstStyle/>
            <a:p>
              <a:r>
                <a:rPr lang="en-AU" dirty="0" smtClean="0">
                  <a:solidFill>
                    <a:srgbClr val="FFFFFF"/>
                  </a:solidFill>
                  <a:latin typeface="Arial Black" pitchFamily="34" charset="0"/>
                </a:rPr>
                <a:t>erections and</a:t>
              </a:r>
            </a:p>
            <a:p>
              <a:r>
                <a:rPr lang="en-AU" dirty="0" smtClean="0">
                  <a:solidFill>
                    <a:srgbClr val="FFFFFF"/>
                  </a:solidFill>
                  <a:latin typeface="Arial Black" pitchFamily="34" charset="0"/>
                </a:rPr>
                <a:t>wet dreams</a:t>
              </a:r>
              <a:endParaRPr lang="en-AU" dirty="0">
                <a:solidFill>
                  <a:srgbClr val="FFFFFF"/>
                </a:solidFill>
                <a:latin typeface="Arial Black" pitchFamily="34" charset="0"/>
              </a:endParaRPr>
            </a:p>
          </p:txBody>
        </p:sp>
      </p:grpSp>
      <p:cxnSp>
        <p:nvCxnSpPr>
          <p:cNvPr id="26" name="Curved Connector 25"/>
          <p:cNvCxnSpPr/>
          <p:nvPr/>
        </p:nvCxnSpPr>
        <p:spPr>
          <a:xfrm>
            <a:off x="2926080" y="2051410"/>
            <a:ext cx="1165860" cy="29947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2926080" y="3728476"/>
            <a:ext cx="1303020" cy="29947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p:nvPr/>
        </p:nvCxnSpPr>
        <p:spPr>
          <a:xfrm flipV="1">
            <a:off x="3063240" y="4626904"/>
            <a:ext cx="1097280" cy="35937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rot="10800000">
            <a:off x="4434840" y="4147742"/>
            <a:ext cx="1851660" cy="77863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rot="10800000" flipV="1">
            <a:off x="4434840" y="3429000"/>
            <a:ext cx="1440180" cy="53905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rot="5400000">
            <a:off x="4667084" y="2324383"/>
            <a:ext cx="838533" cy="89154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25" y="214291"/>
            <a:ext cx="733806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Outside of boys bodies</a:t>
            </a:r>
            <a:endParaRPr lang="en-AU" sz="5100" dirty="0">
              <a:solidFill>
                <a:srgbClr val="AE228E"/>
              </a:solidFill>
              <a:latin typeface="Times New Roman" pitchFamily="18" charset="0"/>
              <a:cs typeface="Times New Roman" pitchFamily="18" charset="0"/>
            </a:endParaRPr>
          </a:p>
        </p:txBody>
      </p:sp>
      <p:pic>
        <p:nvPicPr>
          <p:cNvPr id="19" name="Picture 18" descr="Changes_to_Boy's_body_external_with_arrows&amp;text.jpg"/>
          <p:cNvPicPr>
            <a:picLocks noChangeAspect="1"/>
          </p:cNvPicPr>
          <p:nvPr/>
        </p:nvPicPr>
        <p:blipFill>
          <a:blip r:embed="rId2" cstate="print"/>
          <a:stretch>
            <a:fillRect/>
          </a:stretch>
        </p:blipFill>
        <p:spPr>
          <a:xfrm rot="21355213">
            <a:off x="1267807" y="1290838"/>
            <a:ext cx="6943774" cy="496143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1422" y="134764"/>
            <a:ext cx="8182478" cy="1647895"/>
          </a:xfrm>
          <a:prstGeom prst="rect">
            <a:avLst/>
          </a:prstGeom>
          <a:noFill/>
        </p:spPr>
        <p:txBody>
          <a:bodyPr vert="horz" wrap="square" lIns="77477" tIns="38739" rIns="77477" bIns="38739" rtlCol="0">
            <a:spAutoFit/>
          </a:bodyPr>
          <a:lstStyle/>
          <a:p>
            <a:r>
              <a:rPr lang="en-AU" sz="5100" dirty="0" smtClean="0">
                <a:solidFill>
                  <a:srgbClr val="9B0081"/>
                </a:solidFill>
                <a:latin typeface="Times New Roman"/>
              </a:rPr>
              <a:t>Changing body &amp; </a:t>
            </a:r>
          </a:p>
          <a:p>
            <a:r>
              <a:rPr lang="en-AU" sz="5100" dirty="0" smtClean="0">
                <a:solidFill>
                  <a:srgbClr val="9B0081"/>
                </a:solidFill>
                <a:latin typeface="Times New Roman"/>
              </a:rPr>
              <a:t>secondary sex characteristics</a:t>
            </a:r>
          </a:p>
        </p:txBody>
      </p:sp>
      <p:sp>
        <p:nvSpPr>
          <p:cNvPr id="3" name="TextBox 2"/>
          <p:cNvSpPr txBox="1"/>
          <p:nvPr/>
        </p:nvSpPr>
        <p:spPr>
          <a:xfrm>
            <a:off x="212830" y="2147991"/>
            <a:ext cx="7651010" cy="1232397"/>
          </a:xfrm>
          <a:prstGeom prst="rect">
            <a:avLst/>
          </a:prstGeom>
          <a:noFill/>
        </p:spPr>
        <p:txBody>
          <a:bodyPr vert="horz" wrap="square" lIns="77477" tIns="38739" rIns="77477" bIns="38739" rtlCol="0">
            <a:spAutoFit/>
          </a:bodyPr>
          <a:lstStyle/>
          <a:p>
            <a:r>
              <a:rPr lang="en-AU" dirty="0" smtClean="0">
                <a:solidFill>
                  <a:schemeClr val="bg1"/>
                </a:solidFill>
                <a:latin typeface="Arial Black" pitchFamily="34" charset="0"/>
              </a:rPr>
              <a:t>At the end of this unit students should be able to:</a:t>
            </a:r>
          </a:p>
          <a:p>
            <a:r>
              <a:rPr lang="en-GB" dirty="0" smtClean="0">
                <a:solidFill>
                  <a:schemeClr val="bg1"/>
                </a:solidFill>
                <a:latin typeface="Arial Black" pitchFamily="34" charset="0"/>
              </a:rPr>
              <a:t>- Explain the changes that occur during puberty and adolescence.</a:t>
            </a:r>
            <a:endParaRPr lang="en-AU" dirty="0" smtClean="0">
              <a:solidFill>
                <a:schemeClr val="bg1"/>
              </a:solidFill>
              <a:latin typeface="Arial Black" pitchFamily="34" charset="0"/>
            </a:endParaRPr>
          </a:p>
          <a:p>
            <a:pPr lvl="0"/>
            <a:r>
              <a:rPr lang="en-AU" dirty="0" smtClean="0">
                <a:solidFill>
                  <a:schemeClr val="bg1"/>
                </a:solidFill>
                <a:latin typeface="Arial Black" pitchFamily="34" charset="0"/>
              </a:rPr>
              <a:t>- Recognise that some of the changes associated with puberty are different for boys and girls</a:t>
            </a:r>
          </a:p>
          <a:p>
            <a:endParaRPr lang="en-AU" dirty="0">
              <a:solidFill>
                <a:schemeClr val="bg1"/>
              </a:solidFill>
              <a:latin typeface="Arial Black" pitchFamily="34" charset="0"/>
            </a:endParaRPr>
          </a:p>
        </p:txBody>
      </p:sp>
      <p:sp>
        <p:nvSpPr>
          <p:cNvPr id="4" name="TextBox 3"/>
          <p:cNvSpPr txBox="1"/>
          <p:nvPr/>
        </p:nvSpPr>
        <p:spPr>
          <a:xfrm>
            <a:off x="320040" y="3541304"/>
            <a:ext cx="8426740" cy="3494554"/>
          </a:xfrm>
          <a:prstGeom prst="rect">
            <a:avLst/>
          </a:prstGeom>
          <a:noFill/>
        </p:spPr>
        <p:txBody>
          <a:bodyPr vert="horz" wrap="square" lIns="77477" tIns="38739" rIns="77477" bIns="38739" rtlCol="0">
            <a:spAutoFit/>
          </a:bodyPr>
          <a:lstStyle/>
          <a:p>
            <a:r>
              <a:rPr lang="en-AU" sz="1900" dirty="0" smtClean="0">
                <a:solidFill>
                  <a:srgbClr val="000000"/>
                </a:solidFill>
                <a:latin typeface="Arial Black" pitchFamily="34" charset="0"/>
              </a:rPr>
              <a:t>Have an introductory discussion with the students about the changes that occur during puberty for girls and boys.   Draw two columns on the board titled “boys” &amp; “girls”.   Get the students to call out any changes related to puberty and nominate whether they fit in – either the boy column, the girl column or both columns.  Later, you’ll work through an exhaustive list for both sexes.</a:t>
            </a:r>
          </a:p>
          <a:p>
            <a:r>
              <a:rPr lang="en-AU" sz="1900" dirty="0" smtClean="0">
                <a:solidFill>
                  <a:srgbClr val="000000"/>
                </a:solidFill>
                <a:latin typeface="Arial Black" pitchFamily="34" charset="0"/>
              </a:rPr>
              <a:t> </a:t>
            </a:r>
            <a:endParaRPr lang="en-AU" sz="1200" dirty="0" smtClean="0">
              <a:solidFill>
                <a:srgbClr val="000000"/>
              </a:solidFill>
              <a:latin typeface="Arial Black" pitchFamily="34" charset="0"/>
            </a:endParaRPr>
          </a:p>
          <a:p>
            <a:r>
              <a:rPr lang="en-AU" sz="1200" dirty="0" smtClean="0">
                <a:solidFill>
                  <a:srgbClr val="000000"/>
                </a:solidFill>
                <a:latin typeface="Arial Black" pitchFamily="34" charset="0"/>
              </a:rPr>
              <a:t>Note: many students do not know the formal terms associated with puberty but they may know the informal words.   If possible it can be better for the lesson to allow them to use the informal words.   This is a great way to introduce and explain the relevant formal words associated with puberty and body parts.</a:t>
            </a:r>
          </a:p>
          <a:p>
            <a:endParaRPr lang="en-AU" sz="1900" dirty="0" smtClean="0">
              <a:solidFill>
                <a:srgbClr val="000000"/>
              </a:solidFill>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25" y="278585"/>
            <a:ext cx="610362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Inside boys bodies</a:t>
            </a:r>
            <a:endParaRPr lang="en-AU" sz="5100" dirty="0">
              <a:solidFill>
                <a:srgbClr val="AE228E"/>
              </a:solidFill>
              <a:latin typeface="Times New Roman" pitchFamily="18" charset="0"/>
              <a:cs typeface="Times New Roman" pitchFamily="18" charset="0"/>
            </a:endParaRPr>
          </a:p>
        </p:txBody>
      </p:sp>
      <p:pic>
        <p:nvPicPr>
          <p:cNvPr id="20" name="Picture 19" descr="Changes_to_Boy's_body_internal_with_arrows&amp;text.jpg"/>
          <p:cNvPicPr>
            <a:picLocks noChangeAspect="1"/>
          </p:cNvPicPr>
          <p:nvPr/>
        </p:nvPicPr>
        <p:blipFill>
          <a:blip r:embed="rId2" cstate="print"/>
          <a:stretch>
            <a:fillRect/>
          </a:stretch>
        </p:blipFill>
        <p:spPr>
          <a:xfrm rot="21412072">
            <a:off x="1106332" y="1306753"/>
            <a:ext cx="7180848" cy="5130832"/>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2937" y="1371586"/>
            <a:ext cx="6469882" cy="370622"/>
          </a:xfrm>
          <a:prstGeom prst="rect">
            <a:avLst/>
          </a:prstGeom>
          <a:noFill/>
        </p:spPr>
        <p:txBody>
          <a:bodyPr vert="horz" wrap="square" lIns="77477" tIns="38739" rIns="77477" bIns="38739" rtlCol="0">
            <a:spAutoFit/>
          </a:bodyPr>
          <a:lstStyle/>
          <a:p>
            <a:pPr algn="ctr"/>
            <a:r>
              <a:rPr lang="en-AU" sz="1900" i="1" dirty="0" smtClean="0">
                <a:solidFill>
                  <a:srgbClr val="000000"/>
                </a:solidFill>
                <a:latin typeface="Arial Black" pitchFamily="34" charset="0"/>
              </a:rPr>
              <a:t>Draw a line to match the internal body part.</a:t>
            </a:r>
            <a:endParaRPr lang="en-AU" sz="1900" i="1" dirty="0">
              <a:solidFill>
                <a:srgbClr val="000000"/>
              </a:solidFill>
              <a:latin typeface="Arial Black" pitchFamily="34" charset="0"/>
            </a:endParaRPr>
          </a:p>
        </p:txBody>
      </p:sp>
      <p:sp>
        <p:nvSpPr>
          <p:cNvPr id="8" name="TextBox 7"/>
          <p:cNvSpPr txBox="1"/>
          <p:nvPr/>
        </p:nvSpPr>
        <p:spPr>
          <a:xfrm>
            <a:off x="6243649" y="2014528"/>
            <a:ext cx="2606040" cy="509499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Seminal vesicles</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Testicles</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Urethra</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Prostate</a:t>
            </a:r>
          </a:p>
          <a:p>
            <a:endParaRPr lang="en-AU" sz="1900" dirty="0" smtClean="0">
              <a:solidFill>
                <a:srgbClr val="000000"/>
              </a:solidFill>
              <a:latin typeface="Arial Black" pitchFamily="34" charset="0"/>
            </a:endParaRP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Vas deferens</a:t>
            </a:r>
          </a:p>
          <a:p>
            <a:endParaRPr lang="en-AU" sz="1900" dirty="0" smtClean="0">
              <a:solidFill>
                <a:srgbClr val="000000"/>
              </a:solidFill>
              <a:latin typeface="Arial Black - 22"/>
            </a:endParaRPr>
          </a:p>
          <a:p>
            <a:endParaRPr lang="en-AU" sz="1900" dirty="0" smtClean="0">
              <a:solidFill>
                <a:srgbClr val="000000"/>
              </a:solidFill>
              <a:latin typeface="Arial Black - 22"/>
            </a:endParaRPr>
          </a:p>
          <a:p>
            <a:endParaRPr lang="en-AU" sz="1900" dirty="0" smtClean="0">
              <a:solidFill>
                <a:srgbClr val="000000"/>
              </a:solidFill>
              <a:latin typeface="Arial Black - 22"/>
            </a:endParaRPr>
          </a:p>
          <a:p>
            <a:endParaRPr lang="en-AU" sz="1900" dirty="0">
              <a:solidFill>
                <a:srgbClr val="000000"/>
              </a:solidFill>
              <a:latin typeface="Arial Black - 22"/>
            </a:endParaRPr>
          </a:p>
        </p:txBody>
      </p:sp>
      <p:sp>
        <p:nvSpPr>
          <p:cNvPr id="9" name="TextBox 8"/>
          <p:cNvSpPr txBox="1"/>
          <p:nvPr/>
        </p:nvSpPr>
        <p:spPr>
          <a:xfrm>
            <a:off x="971525" y="407174"/>
            <a:ext cx="6126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Internal body parts</a:t>
            </a:r>
            <a:endParaRPr lang="en-AU" sz="5100" dirty="0">
              <a:solidFill>
                <a:srgbClr val="AE228E"/>
              </a:solidFill>
              <a:latin typeface="Times New Roman" pitchFamily="18" charset="0"/>
              <a:cs typeface="Times New Roman" pitchFamily="18" charset="0"/>
            </a:endParaRPr>
          </a:p>
        </p:txBody>
      </p:sp>
      <p:pic>
        <p:nvPicPr>
          <p:cNvPr id="10" name="Picture 9" descr="Changes_to_Boy's_body_internal.jpg"/>
          <p:cNvPicPr>
            <a:picLocks noChangeAspect="1"/>
          </p:cNvPicPr>
          <p:nvPr/>
        </p:nvPicPr>
        <p:blipFill>
          <a:blip r:embed="rId2" cstate="print"/>
          <a:stretch>
            <a:fillRect/>
          </a:stretch>
        </p:blipFill>
        <p:spPr>
          <a:xfrm>
            <a:off x="907232" y="2014528"/>
            <a:ext cx="4580029" cy="4372006"/>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465" y="278585"/>
            <a:ext cx="448056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What's what?</a:t>
            </a:r>
            <a:endParaRPr lang="en-AU" sz="5100" dirty="0">
              <a:solidFill>
                <a:srgbClr val="AE228E"/>
              </a:solidFill>
              <a:latin typeface="Times New Roman" pitchFamily="18" charset="0"/>
              <a:cs typeface="Times New Roman" pitchFamily="18" charset="0"/>
            </a:endParaRPr>
          </a:p>
        </p:txBody>
      </p:sp>
      <p:sp>
        <p:nvSpPr>
          <p:cNvPr id="5" name="TextBox 4"/>
          <p:cNvSpPr txBox="1"/>
          <p:nvPr/>
        </p:nvSpPr>
        <p:spPr>
          <a:xfrm>
            <a:off x="892921" y="1143000"/>
            <a:ext cx="6879479" cy="6372265"/>
          </a:xfrm>
          <a:prstGeom prst="rect">
            <a:avLst/>
          </a:prstGeom>
          <a:noFill/>
        </p:spPr>
        <p:txBody>
          <a:bodyPr vert="horz" wrap="square" lIns="77477" tIns="38739" rIns="77477" bIns="38739" rtlCol="0">
            <a:spAutoFit/>
          </a:bodyPr>
          <a:lstStyle/>
          <a:p>
            <a:endParaRPr lang="en-AU" sz="1900" dirty="0" smtClean="0">
              <a:solidFill>
                <a:srgbClr val="000000"/>
              </a:solidFill>
              <a:latin typeface="Arial Black - 22"/>
            </a:endParaRPr>
          </a:p>
          <a:p>
            <a:r>
              <a:rPr lang="en-AU" sz="1700" b="1" i="1" dirty="0" smtClean="0">
                <a:solidFill>
                  <a:srgbClr val="000000"/>
                </a:solidFill>
                <a:latin typeface="Arial Black" pitchFamily="34" charset="0"/>
              </a:rPr>
              <a:t>Draw a line to match the word with the description:</a:t>
            </a:r>
          </a:p>
          <a:p>
            <a:endParaRPr lang="en-AU" sz="1700" b="1" dirty="0" smtClean="0">
              <a:solidFill>
                <a:srgbClr val="000000"/>
              </a:solidFill>
              <a:latin typeface="Arial Black" pitchFamily="34" charset="0"/>
            </a:endParaRP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The organ which produces sperm and testosterone.</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Both semen and urine are released through this tube.</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This coarse hair that develops during puberty.</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Two thin tubes which carry sperm.</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The thick loose skin covering the testicles.</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Produces some of the fluid in semen.</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The male sex organ, made of spongy tissue. </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The skin covering the end of the penis.</a:t>
            </a:r>
          </a:p>
          <a:p>
            <a:endParaRPr lang="en-AU" sz="1700" dirty="0" smtClean="0">
              <a:solidFill>
                <a:srgbClr val="000000"/>
              </a:solidFill>
              <a:latin typeface="Arial Black" pitchFamily="34" charset="0"/>
            </a:endParaRPr>
          </a:p>
          <a:p>
            <a:endParaRPr lang="en-AU" sz="1400" dirty="0" smtClean="0">
              <a:solidFill>
                <a:srgbClr val="000000"/>
              </a:solidFill>
              <a:latin typeface="Arial Black - 22"/>
            </a:endParaRPr>
          </a:p>
          <a:p>
            <a:endParaRPr lang="en-AU" sz="1400" dirty="0" smtClean="0">
              <a:solidFill>
                <a:srgbClr val="000000"/>
              </a:solidFill>
              <a:latin typeface="Arial Black - 22"/>
            </a:endParaRPr>
          </a:p>
          <a:p>
            <a:endParaRPr lang="en-AU" sz="1400" dirty="0" smtClean="0">
              <a:solidFill>
                <a:srgbClr val="000000"/>
              </a:solidFill>
              <a:latin typeface="Arial Black - 22"/>
            </a:endParaRPr>
          </a:p>
          <a:p>
            <a:endParaRPr lang="en-AU" sz="1400" dirty="0">
              <a:solidFill>
                <a:srgbClr val="000000"/>
              </a:solidFill>
              <a:latin typeface="Arial Black - 22"/>
            </a:endParaRPr>
          </a:p>
        </p:txBody>
      </p:sp>
      <p:sp>
        <p:nvSpPr>
          <p:cNvPr id="14" name="TextBox 13"/>
          <p:cNvSpPr txBox="1"/>
          <p:nvPr/>
        </p:nvSpPr>
        <p:spPr>
          <a:xfrm>
            <a:off x="6972300" y="1913700"/>
            <a:ext cx="1896931" cy="4756438"/>
          </a:xfrm>
          <a:prstGeom prst="rect">
            <a:avLst/>
          </a:prstGeom>
          <a:noFill/>
        </p:spPr>
        <p:txBody>
          <a:bodyPr vert="horz" wrap="square" lIns="77477" tIns="38739" rIns="77477" bIns="38739" rtlCol="0">
            <a:spAutoFit/>
          </a:bodyPr>
          <a:lstStyle/>
          <a:p>
            <a:pPr algn="r"/>
            <a:r>
              <a:rPr lang="en-AU" sz="1900" b="1" dirty="0" smtClean="0">
                <a:solidFill>
                  <a:srgbClr val="AE228E"/>
                </a:solidFill>
                <a:latin typeface=""/>
                <a:cs typeface="Times New Roman" pitchFamily="18" charset="0"/>
              </a:rPr>
              <a:t>Testicles</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Pubic hair</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Penis</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Scrotum</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Urethra</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Vas deferens</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Prostate</a:t>
            </a:r>
          </a:p>
          <a:p>
            <a:pPr algn="r"/>
            <a:endParaRPr lang="en-AU" sz="1900" b="1" dirty="0" smtClean="0">
              <a:solidFill>
                <a:srgbClr val="AE228E"/>
              </a:solidFill>
              <a:latin typeface=""/>
              <a:cs typeface="Times New Roman" pitchFamily="18" charset="0"/>
            </a:endParaRPr>
          </a:p>
          <a:p>
            <a:pPr algn="r"/>
            <a:r>
              <a:rPr lang="en-AU" sz="1900" b="1" dirty="0" smtClean="0">
                <a:solidFill>
                  <a:srgbClr val="AE228E"/>
                </a:solidFill>
                <a:latin typeface=""/>
                <a:cs typeface="Times New Roman" pitchFamily="18" charset="0"/>
              </a:rPr>
              <a:t>Foreskin</a:t>
            </a:r>
          </a:p>
          <a:p>
            <a:pPr algn="r"/>
            <a:endParaRPr lang="en-AU" sz="1900" b="1" dirty="0" smtClean="0">
              <a:solidFill>
                <a:srgbClr val="AE228E"/>
              </a:solidFill>
              <a:latin typeface=""/>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820" y="148591"/>
            <a:ext cx="781812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Extension: Male Puberty </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907231" y="1050116"/>
            <a:ext cx="7452360"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Follow the link for more details on puberty in boys</a:t>
            </a:r>
            <a:endParaRPr lang="en-AU" sz="1900" dirty="0">
              <a:solidFill>
                <a:srgbClr val="000000"/>
              </a:solidFill>
              <a:latin typeface="Arial Black" pitchFamily="34" charset="0"/>
            </a:endParaRPr>
          </a:p>
        </p:txBody>
      </p:sp>
      <p:grpSp>
        <p:nvGrpSpPr>
          <p:cNvPr id="8" name="Group 9"/>
          <p:cNvGrpSpPr/>
          <p:nvPr/>
        </p:nvGrpSpPr>
        <p:grpSpPr>
          <a:xfrm>
            <a:off x="1743055" y="2528882"/>
            <a:ext cx="5209240" cy="3901403"/>
            <a:chOff x="1863851" y="2390901"/>
            <a:chExt cx="5788044" cy="4334893"/>
          </a:xfrm>
        </p:grpSpPr>
        <p:sp>
          <p:nvSpPr>
            <p:cNvPr id="4" name="Freeform 3"/>
            <p:cNvSpPr/>
            <p:nvPr/>
          </p:nvSpPr>
          <p:spPr>
            <a:xfrm>
              <a:off x="1863851" y="2390901"/>
              <a:ext cx="5767580" cy="4334893"/>
            </a:xfrm>
            <a:custGeom>
              <a:avLst/>
              <a:gdLst/>
              <a:ahLst/>
              <a:cxnLst/>
              <a:rect l="0" t="0" r="0" b="0"/>
              <a:pathLst>
                <a:path w="5767580" h="4334893">
                  <a:moveTo>
                    <a:pt x="0" y="0"/>
                  </a:moveTo>
                  <a:lnTo>
                    <a:pt x="5767579" y="0"/>
                  </a:lnTo>
                  <a:lnTo>
                    <a:pt x="5767579" y="4334892"/>
                  </a:lnTo>
                  <a:lnTo>
                    <a:pt x="0" y="4334892"/>
                  </a:lnTo>
                  <a:close/>
                </a:path>
              </a:pathLst>
            </a:custGeom>
            <a:solidFill>
              <a:srgbClr val="F9A452"/>
            </a:solidFill>
            <a:ln w="38100" cap="flat" cmpd="sng" algn="ctr">
              <a:solidFill>
                <a:srgbClr val="F9A4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1969389" y="2527426"/>
              <a:ext cx="2358771" cy="639066"/>
            </a:xfrm>
            <a:custGeom>
              <a:avLst/>
              <a:gdLst/>
              <a:ahLst/>
              <a:cxnLst/>
              <a:rect l="0" t="0" r="0" b="0"/>
              <a:pathLst>
                <a:path w="2358771" h="639066">
                  <a:moveTo>
                    <a:pt x="2311526" y="0"/>
                  </a:moveTo>
                  <a:lnTo>
                    <a:pt x="2358770" y="379984"/>
                  </a:lnTo>
                  <a:lnTo>
                    <a:pt x="78740" y="639065"/>
                  </a:lnTo>
                  <a:lnTo>
                    <a:pt x="0" y="224409"/>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2222480" y="2666992"/>
              <a:ext cx="1930400" cy="359072"/>
            </a:xfrm>
            <a:prstGeom prst="rect">
              <a:avLst/>
            </a:prstGeom>
            <a:noFill/>
          </p:spPr>
          <p:txBody>
            <a:bodyPr vert="horz" rtlCol="0">
              <a:spAutoFit/>
            </a:bodyPr>
            <a:lstStyle/>
            <a:p>
              <a:r>
                <a:rPr lang="en-AU" dirty="0" smtClean="0">
                  <a:solidFill>
                    <a:srgbClr val="FFFFFF"/>
                  </a:solidFill>
                  <a:latin typeface="Times New Roman - 24"/>
                </a:rPr>
                <a:t>Puberty in Boys</a:t>
              </a:r>
              <a:endParaRPr lang="en-AU" dirty="0">
                <a:solidFill>
                  <a:srgbClr val="FFFFFF"/>
                </a:solidFill>
                <a:latin typeface="Times New Roman - 24"/>
              </a:endParaRPr>
            </a:p>
          </p:txBody>
        </p:sp>
        <p:sp>
          <p:nvSpPr>
            <p:cNvPr id="7" name="TextBox 6"/>
            <p:cNvSpPr txBox="1"/>
            <p:nvPr/>
          </p:nvSpPr>
          <p:spPr>
            <a:xfrm>
              <a:off x="4578495" y="3319594"/>
              <a:ext cx="3073400" cy="2428016"/>
            </a:xfrm>
            <a:prstGeom prst="rect">
              <a:avLst/>
            </a:prstGeom>
            <a:noFill/>
          </p:spPr>
          <p:txBody>
            <a:bodyPr vert="horz" rtlCol="0">
              <a:spAutoFit/>
            </a:bodyPr>
            <a:lstStyle/>
            <a:p>
              <a:r>
                <a:rPr lang="en-AU" sz="2000" b="1" dirty="0" smtClean="0">
                  <a:solidFill>
                    <a:srgbClr val="000000"/>
                  </a:solidFill>
                  <a:latin typeface="Times New Roman" pitchFamily="18" charset="0"/>
                  <a:cs typeface="Times New Roman" pitchFamily="18" charset="0"/>
                </a:rPr>
                <a:t>Male</a:t>
              </a:r>
            </a:p>
            <a:p>
              <a:endParaRPr lang="en-AU" sz="2000" dirty="0" smtClean="0">
                <a:solidFill>
                  <a:srgbClr val="000000"/>
                </a:solidFill>
                <a:latin typeface="Times New Roman" pitchFamily="18" charset="0"/>
                <a:cs typeface="Times New Roman" pitchFamily="18" charset="0"/>
              </a:endParaRPr>
            </a:p>
            <a:p>
              <a:r>
                <a:rPr lang="en-AU" sz="2000" dirty="0" smtClean="0">
                  <a:solidFill>
                    <a:srgbClr val="000000"/>
                  </a:solidFill>
                  <a:latin typeface="Times New Roman" pitchFamily="18" charset="0"/>
                  <a:cs typeface="Times New Roman" pitchFamily="18" charset="0"/>
                </a:rPr>
                <a:t>What is puberty?</a:t>
              </a:r>
            </a:p>
            <a:p>
              <a:r>
                <a:rPr lang="en-AU" sz="1900" dirty="0" smtClean="0">
                  <a:solidFill>
                    <a:srgbClr val="000000"/>
                  </a:solidFill>
                  <a:latin typeface="Arial Black" pitchFamily="34" charset="0"/>
                </a:rPr>
                <a:t>·Physically, puberty is a child's transition to sexual maturity.</a:t>
              </a:r>
              <a:endParaRPr lang="en-AU" sz="1900" dirty="0">
                <a:solidFill>
                  <a:srgbClr val="000000"/>
                </a:solidFill>
                <a:latin typeface="Arial Black" pitchFamily="34" charset="0"/>
              </a:endParaRPr>
            </a:p>
          </p:txBody>
        </p:sp>
        <p:sp>
          <p:nvSpPr>
            <p:cNvPr id="9" name="TextBox 8"/>
            <p:cNvSpPr txBox="1"/>
            <p:nvPr/>
          </p:nvSpPr>
          <p:spPr>
            <a:xfrm>
              <a:off x="4507057" y="6105677"/>
              <a:ext cx="2844800" cy="273579"/>
            </a:xfrm>
            <a:prstGeom prst="rect">
              <a:avLst/>
            </a:prstGeom>
            <a:noFill/>
          </p:spPr>
          <p:txBody>
            <a:bodyPr vert="horz" rtlCol="0">
              <a:spAutoFit/>
            </a:bodyPr>
            <a:lstStyle/>
            <a:p>
              <a:r>
                <a:rPr lang="en-AU" sz="1000" b="1" dirty="0" smtClean="0">
                  <a:solidFill>
                    <a:srgbClr val="000000"/>
                  </a:solidFill>
                  <a:latin typeface="Arial Black - 16"/>
                </a:rPr>
                <a:t>SOURCE: www.aboutkidshealth.ca</a:t>
              </a:r>
              <a:endParaRPr lang="en-AU" sz="1000" b="1" dirty="0">
                <a:solidFill>
                  <a:srgbClr val="000000"/>
                </a:solidFill>
                <a:latin typeface="Arial Black - 16"/>
              </a:endParaRPr>
            </a:p>
          </p:txBody>
        </p:sp>
      </p:grpSp>
      <p:sp>
        <p:nvSpPr>
          <p:cNvPr id="11" name="Rectangle 10"/>
          <p:cNvSpPr/>
          <p:nvPr/>
        </p:nvSpPr>
        <p:spPr>
          <a:xfrm>
            <a:off x="971525" y="1564469"/>
            <a:ext cx="7522421" cy="539899"/>
          </a:xfrm>
          <a:prstGeom prst="rect">
            <a:avLst/>
          </a:prstGeom>
        </p:spPr>
        <p:txBody>
          <a:bodyPr wrap="square" lIns="77477" tIns="38739" rIns="77477" bIns="38739">
            <a:spAutoFit/>
          </a:bodyPr>
          <a:lstStyle/>
          <a:p>
            <a:r>
              <a:rPr lang="en-AU" b="1" dirty="0" smtClean="0">
                <a:latin typeface="Arial Black - 26"/>
                <a:hlinkClick r:id="rId2"/>
              </a:rPr>
              <a:t>h</a:t>
            </a:r>
            <a:r>
              <a:rPr lang="en-AU" b="1" dirty="0" smtClean="0">
                <a:latin typeface="Arial Black - 22"/>
                <a:hlinkClick r:id="rId2"/>
              </a:rPr>
              <a:t>ttp://www.aboutkidshealth.ca/howthebodyworks/Puberty-in-Boys.aspx?articleID=7713&amp;categoryID=XS-nh3-06</a:t>
            </a:r>
            <a:endParaRPr lang="en-AU" b="1" dirty="0">
              <a:latin typeface="Arial Black - 22"/>
            </a:endParaRPr>
          </a:p>
        </p:txBody>
      </p:sp>
      <p:pic>
        <p:nvPicPr>
          <p:cNvPr id="12" name="Picture 11" descr="Boy_Puberty_#1.jpg"/>
          <p:cNvPicPr>
            <a:picLocks noChangeAspect="1"/>
          </p:cNvPicPr>
          <p:nvPr/>
        </p:nvPicPr>
        <p:blipFill>
          <a:blip r:embed="rId3" cstate="print"/>
          <a:stretch>
            <a:fillRect/>
          </a:stretch>
        </p:blipFill>
        <p:spPr>
          <a:xfrm>
            <a:off x="2257410" y="3429000"/>
            <a:ext cx="1382325" cy="2764651"/>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182880" y="6423760"/>
            <a:ext cx="8778240" cy="201345"/>
          </a:xfrm>
          <a:prstGeom prst="rect">
            <a:avLst/>
          </a:prstGeom>
          <a:noFill/>
        </p:spPr>
        <p:txBody>
          <a:bodyPr wrap="square" lIns="77477" tIns="38739" rIns="77477" bIns="38739" rtlCol="0">
            <a:spAutoFit/>
          </a:bodyPr>
          <a:lstStyle/>
          <a:p>
            <a:r>
              <a:rPr lang="en-US" sz="800" dirty="0" smtClean="0"/>
              <a:t>NB: Copyrights were not obtained for this material, so web links have been supplied for ease of reference </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5780" y="304800"/>
            <a:ext cx="548640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Reference links:</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525780" y="1217875"/>
            <a:ext cx="8161020" cy="4787216"/>
          </a:xfrm>
          <a:prstGeom prst="rect">
            <a:avLst/>
          </a:prstGeom>
          <a:noFill/>
        </p:spPr>
        <p:txBody>
          <a:bodyPr vert="horz" wrap="square" lIns="77477" tIns="38739" rIns="77477" bIns="38739" rtlCol="0">
            <a:spAutoFit/>
          </a:bodyPr>
          <a:lstStyle/>
          <a:p>
            <a:r>
              <a:rPr lang="en-AU" sz="1700" dirty="0" smtClean="0">
                <a:solidFill>
                  <a:srgbClr val="000000"/>
                </a:solidFill>
                <a:latin typeface="Arial Black" pitchFamily="34" charset="0"/>
              </a:rPr>
              <a:t>Interactive Body for Girls</a:t>
            </a:r>
          </a:p>
          <a:p>
            <a:r>
              <a:rPr lang="en-AU" sz="1700" dirty="0" err="1" smtClean="0">
                <a:solidFill>
                  <a:srgbClr val="000000"/>
                </a:solidFill>
                <a:latin typeface="Arial Black" pitchFamily="34" charset="0"/>
              </a:rPr>
              <a:t>http://www.bbc.co.uk/science/humanbody/body/interactives/lifecycle/teenagers/index.shtml?girlGenitalsGo</a:t>
            </a:r>
            <a:endParaRPr lang="en-AU" sz="1700" dirty="0" smtClean="0">
              <a:solidFill>
                <a:srgbClr val="000000"/>
              </a:solidFill>
              <a:latin typeface="Arial Black" pitchFamily="34" charset="0"/>
            </a:endParaRP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Puberty Body tour for Girls</a:t>
            </a:r>
          </a:p>
          <a:p>
            <a:r>
              <a:rPr lang="en-AU" sz="1700" dirty="0" err="1" smtClean="0">
                <a:solidFill>
                  <a:srgbClr val="000000"/>
                </a:solidFill>
                <a:latin typeface="Arial Black" pitchFamily="34" charset="0"/>
              </a:rPr>
              <a:t>http://www.childrenfirst.nhs.uk/teens/life/puberty_body_tour/puberty_female_start.html</a:t>
            </a:r>
            <a:endParaRPr lang="en-AU" sz="1700" dirty="0" smtClean="0">
              <a:solidFill>
                <a:srgbClr val="000000"/>
              </a:solidFill>
              <a:latin typeface="Arial Black" pitchFamily="34" charset="0"/>
            </a:endParaRP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You tube clip:</a:t>
            </a:r>
          </a:p>
          <a:p>
            <a:r>
              <a:rPr lang="en-AU" sz="1700" dirty="0" smtClean="0">
                <a:solidFill>
                  <a:srgbClr val="000000"/>
                </a:solidFill>
                <a:latin typeface="Arial Black" pitchFamily="34" charset="0"/>
              </a:rPr>
              <a:t>http://www.youtube.com/watch?v=oEkWMXa2684</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Puberty Body Tour:</a:t>
            </a:r>
          </a:p>
          <a:p>
            <a:r>
              <a:rPr lang="en-AU" sz="1700" dirty="0" smtClean="0">
                <a:solidFill>
                  <a:srgbClr val="000000"/>
                </a:solidFill>
                <a:latin typeface="Arial Black" pitchFamily="34" charset="0"/>
              </a:rPr>
              <a:t>http://www.childrenfirst.nhs.uk/teens/life/puberty_body_tour/puberty_male_start.html</a:t>
            </a:r>
          </a:p>
          <a:p>
            <a:endParaRPr lang="en-AU" sz="1700" dirty="0" smtClean="0">
              <a:solidFill>
                <a:srgbClr val="000000"/>
              </a:solidFill>
              <a:latin typeface="Arial Black" pitchFamily="34" charset="0"/>
            </a:endParaRPr>
          </a:p>
          <a:p>
            <a:r>
              <a:rPr lang="en-AU" sz="1700" dirty="0" smtClean="0">
                <a:solidFill>
                  <a:srgbClr val="000000"/>
                </a:solidFill>
                <a:latin typeface="Arial Black" pitchFamily="34" charset="0"/>
              </a:rPr>
              <a:t>Puberty in Boys:</a:t>
            </a:r>
          </a:p>
          <a:p>
            <a:r>
              <a:rPr lang="en-AU" sz="1700" dirty="0" smtClean="0">
                <a:solidFill>
                  <a:srgbClr val="000000"/>
                </a:solidFill>
                <a:latin typeface="Arial Black" pitchFamily="34" charset="0"/>
              </a:rPr>
              <a:t>http://www.aboutkidshealth.ca/howthebodyworks/Puberty-in-Boys.aspx?articleID=7713&amp;categoryID=XS-nh3-06</a:t>
            </a:r>
            <a:endParaRPr lang="en-AU" sz="1700" dirty="0">
              <a:solidFill>
                <a:srgbClr val="000000"/>
              </a:solidFill>
              <a:latin typeface="Arial Black" pitchFamily="34" charset="0"/>
            </a:endParaRPr>
          </a:p>
        </p:txBody>
      </p:sp>
      <p:sp>
        <p:nvSpPr>
          <p:cNvPr id="7" name="TextBox 6"/>
          <p:cNvSpPr txBox="1"/>
          <p:nvPr/>
        </p:nvSpPr>
        <p:spPr>
          <a:xfrm>
            <a:off x="182880" y="6423760"/>
            <a:ext cx="8778240" cy="201345"/>
          </a:xfrm>
          <a:prstGeom prst="rect">
            <a:avLst/>
          </a:prstGeom>
          <a:noFill/>
        </p:spPr>
        <p:txBody>
          <a:bodyPr wrap="square" lIns="77477" tIns="38739" rIns="77477" bIns="38739" rtlCol="0">
            <a:spAutoFit/>
          </a:bodyPr>
          <a:lstStyle/>
          <a:p>
            <a:r>
              <a:rPr lang="en-US" sz="800" dirty="0" smtClean="0"/>
              <a:t>NB: Copyrights were not obtained for this material, so web links have been supplied for ease of reference </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936" y="621393"/>
            <a:ext cx="546354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Puberty for Girls</a:t>
            </a:r>
            <a:endParaRPr lang="en-AU" sz="5100" dirty="0">
              <a:solidFill>
                <a:srgbClr val="AE228E"/>
              </a:solidFill>
              <a:latin typeface="Times New Roman" pitchFamily="18" charset="0"/>
              <a:cs typeface="Times New Roman" pitchFamily="18" charset="0"/>
            </a:endParaRPr>
          </a:p>
        </p:txBody>
      </p:sp>
      <p:pic>
        <p:nvPicPr>
          <p:cNvPr id="3" name="Picture 2" descr="Girls_photo_#1.jpg"/>
          <p:cNvPicPr>
            <a:picLocks noChangeAspect="1"/>
          </p:cNvPicPr>
          <p:nvPr/>
        </p:nvPicPr>
        <p:blipFill>
          <a:blip r:embed="rId2" cstate="print"/>
          <a:stretch>
            <a:fillRect/>
          </a:stretch>
        </p:blipFill>
        <p:spPr>
          <a:xfrm rot="21378295">
            <a:off x="927788" y="1776796"/>
            <a:ext cx="7292616" cy="4247777"/>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210" y="396785"/>
            <a:ext cx="8606790"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What's happening to you?</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585760" y="1239067"/>
            <a:ext cx="8069580" cy="663010"/>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Task: </a:t>
            </a:r>
            <a:r>
              <a:rPr lang="en-AU" sz="1900" i="1" dirty="0" smtClean="0">
                <a:solidFill>
                  <a:srgbClr val="000000"/>
                </a:solidFill>
                <a:latin typeface="Arial Black" pitchFamily="34" charset="0"/>
              </a:rPr>
              <a:t>Brainstorm the physical and emotional changes that you think happen to the female body during puberty</a:t>
            </a:r>
            <a:endParaRPr lang="en-AU" sz="1900" i="1" dirty="0">
              <a:solidFill>
                <a:srgbClr val="000000"/>
              </a:solidFill>
              <a:latin typeface="Arial Black" pitchFamily="34" charset="0"/>
            </a:endParaRPr>
          </a:p>
        </p:txBody>
      </p:sp>
      <p:grpSp>
        <p:nvGrpSpPr>
          <p:cNvPr id="8" name="Group 7"/>
          <p:cNvGrpSpPr/>
          <p:nvPr/>
        </p:nvGrpSpPr>
        <p:grpSpPr>
          <a:xfrm>
            <a:off x="650054" y="2081348"/>
            <a:ext cx="8229658" cy="4267563"/>
            <a:chOff x="667130" y="2140330"/>
            <a:chExt cx="9233156" cy="5490847"/>
          </a:xfrm>
        </p:grpSpPr>
        <p:sp>
          <p:nvSpPr>
            <p:cNvPr id="4" name="TextBox 3"/>
            <p:cNvSpPr txBox="1"/>
            <p:nvPr/>
          </p:nvSpPr>
          <p:spPr>
            <a:xfrm>
              <a:off x="749300" y="2171700"/>
              <a:ext cx="3479800" cy="396000"/>
            </a:xfrm>
            <a:prstGeom prst="rect">
              <a:avLst/>
            </a:prstGeom>
            <a:noFill/>
          </p:spPr>
          <p:txBody>
            <a:bodyPr vert="horz" rtlCol="0">
              <a:spAutoFit/>
            </a:bodyPr>
            <a:lstStyle/>
            <a:p>
              <a:r>
                <a:rPr lang="en-AU" sz="1400" dirty="0" smtClean="0">
                  <a:solidFill>
                    <a:srgbClr val="000000"/>
                  </a:solidFill>
                  <a:latin typeface="Arial Black - 22"/>
                </a:rPr>
                <a:t>Physical Changes</a:t>
              </a:r>
              <a:endParaRPr lang="en-AU" sz="1400" dirty="0">
                <a:solidFill>
                  <a:srgbClr val="000000"/>
                </a:solidFill>
                <a:latin typeface="Arial Black - 22"/>
              </a:endParaRPr>
            </a:p>
          </p:txBody>
        </p:sp>
        <p:sp>
          <p:nvSpPr>
            <p:cNvPr id="5" name="TextBox 4"/>
            <p:cNvSpPr txBox="1"/>
            <p:nvPr/>
          </p:nvSpPr>
          <p:spPr>
            <a:xfrm>
              <a:off x="5334000" y="2209800"/>
              <a:ext cx="3733800" cy="396000"/>
            </a:xfrm>
            <a:prstGeom prst="rect">
              <a:avLst/>
            </a:prstGeom>
            <a:noFill/>
          </p:spPr>
          <p:txBody>
            <a:bodyPr vert="horz" rtlCol="0">
              <a:spAutoFit/>
            </a:bodyPr>
            <a:lstStyle/>
            <a:p>
              <a:r>
                <a:rPr lang="en-AU" sz="1400" dirty="0" smtClean="0">
                  <a:solidFill>
                    <a:srgbClr val="000000"/>
                  </a:solidFill>
                  <a:latin typeface="Arial Black - 22"/>
                </a:rPr>
                <a:t>Emotional Changes</a:t>
              </a:r>
              <a:endParaRPr lang="en-AU" sz="1400" dirty="0">
                <a:solidFill>
                  <a:srgbClr val="000000"/>
                </a:solidFill>
                <a:latin typeface="Arial Black - 22"/>
              </a:endParaRPr>
            </a:p>
          </p:txBody>
        </p:sp>
        <p:cxnSp>
          <p:nvCxnSpPr>
            <p:cNvPr id="6" name="Straight Connector 5"/>
            <p:cNvCxnSpPr/>
            <p:nvPr/>
          </p:nvCxnSpPr>
          <p:spPr>
            <a:xfrm>
              <a:off x="5262117" y="2140330"/>
              <a:ext cx="0" cy="5490846"/>
            </a:xfrm>
            <a:prstGeom prst="line">
              <a:avLst/>
            </a:prstGeom>
            <a:ln w="25400" cap="flat" cmpd="sng" algn="ctr">
              <a:solidFill>
                <a:srgbClr val="92C664"/>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67130" y="2154808"/>
              <a:ext cx="9233156" cy="5476369"/>
            </a:xfrm>
            <a:custGeom>
              <a:avLst/>
              <a:gdLst/>
              <a:ahLst/>
              <a:cxnLst/>
              <a:rect l="0" t="0" r="0" b="0"/>
              <a:pathLst>
                <a:path w="9233156" h="5476369">
                  <a:moveTo>
                    <a:pt x="0" y="0"/>
                  </a:moveTo>
                  <a:lnTo>
                    <a:pt x="9233155" y="0"/>
                  </a:lnTo>
                  <a:lnTo>
                    <a:pt x="9233155" y="5476368"/>
                  </a:lnTo>
                  <a:lnTo>
                    <a:pt x="0" y="5476368"/>
                  </a:lnTo>
                  <a:close/>
                </a:path>
              </a:pathLst>
            </a:custGeom>
            <a:solidFill>
              <a:schemeClr val="accent1">
                <a:alpha val="1000"/>
              </a:schemeClr>
            </a:solidFill>
            <a:ln w="38100" cap="flat" cmpd="sng" algn="ctr">
              <a:solidFill>
                <a:srgbClr val="A0CD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770" y="509089"/>
            <a:ext cx="8698230"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What's happening to you?</a:t>
            </a:r>
            <a:endParaRPr lang="en-AU" sz="5100" dirty="0">
              <a:solidFill>
                <a:srgbClr val="AE228E"/>
              </a:solidFill>
              <a:latin typeface="Times New Roman" pitchFamily="18" charset="0"/>
              <a:cs typeface="Times New Roman" pitchFamily="18" charset="0"/>
            </a:endParaRPr>
          </a:p>
        </p:txBody>
      </p:sp>
      <p:sp>
        <p:nvSpPr>
          <p:cNvPr id="3" name="TextBox 2"/>
          <p:cNvSpPr txBox="1"/>
          <p:nvPr/>
        </p:nvSpPr>
        <p:spPr>
          <a:xfrm>
            <a:off x="585760" y="1295219"/>
            <a:ext cx="1522457" cy="370622"/>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Answers</a:t>
            </a:r>
            <a:endParaRPr lang="en-AU" sz="1900" dirty="0">
              <a:solidFill>
                <a:srgbClr val="000000"/>
              </a:solidFill>
              <a:latin typeface="Arial Black" pitchFamily="34" charset="0"/>
            </a:endParaRPr>
          </a:p>
        </p:txBody>
      </p:sp>
      <p:grpSp>
        <p:nvGrpSpPr>
          <p:cNvPr id="8" name="Group 7"/>
          <p:cNvGrpSpPr/>
          <p:nvPr/>
        </p:nvGrpSpPr>
        <p:grpSpPr>
          <a:xfrm>
            <a:off x="533400" y="1706281"/>
            <a:ext cx="8366418" cy="4846919"/>
            <a:chOff x="650844" y="2267711"/>
            <a:chExt cx="9296020" cy="5608181"/>
          </a:xfrm>
        </p:grpSpPr>
        <p:sp>
          <p:nvSpPr>
            <p:cNvPr id="4" name="TextBox 3"/>
            <p:cNvSpPr txBox="1"/>
            <p:nvPr/>
          </p:nvSpPr>
          <p:spPr>
            <a:xfrm>
              <a:off x="787400" y="2311400"/>
              <a:ext cx="3505200" cy="356117"/>
            </a:xfrm>
            <a:prstGeom prst="rect">
              <a:avLst/>
            </a:prstGeom>
            <a:noFill/>
          </p:spPr>
          <p:txBody>
            <a:bodyPr vert="horz" wrap="square" rtlCol="0">
              <a:spAutoFit/>
            </a:bodyPr>
            <a:lstStyle/>
            <a:p>
              <a:r>
                <a:rPr lang="en-AU" sz="1400" dirty="0" smtClean="0">
                  <a:solidFill>
                    <a:srgbClr val="000000"/>
                  </a:solidFill>
                  <a:latin typeface="Arial Black - 22"/>
                </a:rPr>
                <a:t>Physical Changes</a:t>
              </a:r>
              <a:endParaRPr lang="en-AU" sz="1400" dirty="0">
                <a:solidFill>
                  <a:srgbClr val="000000"/>
                </a:solidFill>
                <a:latin typeface="Arial Black - 22"/>
              </a:endParaRPr>
            </a:p>
          </p:txBody>
        </p:sp>
        <p:sp>
          <p:nvSpPr>
            <p:cNvPr id="5" name="TextBox 4"/>
            <p:cNvSpPr txBox="1"/>
            <p:nvPr/>
          </p:nvSpPr>
          <p:spPr>
            <a:xfrm>
              <a:off x="5397500" y="2336800"/>
              <a:ext cx="3759200" cy="356117"/>
            </a:xfrm>
            <a:prstGeom prst="rect">
              <a:avLst/>
            </a:prstGeom>
            <a:noFill/>
          </p:spPr>
          <p:txBody>
            <a:bodyPr vert="horz" wrap="square" rtlCol="0">
              <a:spAutoFit/>
            </a:bodyPr>
            <a:lstStyle/>
            <a:p>
              <a:r>
                <a:rPr lang="en-AU" sz="1400" dirty="0" smtClean="0">
                  <a:solidFill>
                    <a:srgbClr val="000000"/>
                  </a:solidFill>
                  <a:latin typeface="Arial Black - 22"/>
                </a:rPr>
                <a:t>Emotional Changes</a:t>
              </a:r>
              <a:endParaRPr lang="en-AU" sz="1400" dirty="0">
                <a:solidFill>
                  <a:srgbClr val="000000"/>
                </a:solidFill>
                <a:latin typeface="Arial Black - 22"/>
              </a:endParaRPr>
            </a:p>
          </p:txBody>
        </p:sp>
        <p:cxnSp>
          <p:nvCxnSpPr>
            <p:cNvPr id="6" name="Straight Connector 5"/>
            <p:cNvCxnSpPr/>
            <p:nvPr/>
          </p:nvCxnSpPr>
          <p:spPr>
            <a:xfrm>
              <a:off x="5331714" y="2267711"/>
              <a:ext cx="0" cy="5528183"/>
            </a:xfrm>
            <a:prstGeom prst="line">
              <a:avLst/>
            </a:prstGeom>
            <a:ln w="25400" cap="flat" cmpd="sng" algn="ctr">
              <a:solidFill>
                <a:srgbClr val="92C664"/>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50844" y="2362186"/>
              <a:ext cx="9296020" cy="5513706"/>
            </a:xfrm>
            <a:custGeom>
              <a:avLst/>
              <a:gdLst/>
              <a:ahLst/>
              <a:cxnLst/>
              <a:rect l="0" t="0" r="0" b="0"/>
              <a:pathLst>
                <a:path w="9296020" h="5513706">
                  <a:moveTo>
                    <a:pt x="0" y="0"/>
                  </a:moveTo>
                  <a:lnTo>
                    <a:pt x="9296019" y="0"/>
                  </a:lnTo>
                  <a:lnTo>
                    <a:pt x="9296019" y="5513705"/>
                  </a:lnTo>
                  <a:lnTo>
                    <a:pt x="0" y="5513705"/>
                  </a:lnTo>
                  <a:close/>
                </a:path>
              </a:pathLst>
            </a:custGeom>
            <a:solidFill>
              <a:schemeClr val="accent1">
                <a:alpha val="1000"/>
              </a:schemeClr>
            </a:solidFill>
            <a:ln w="38100" cap="flat" cmpd="sng" algn="ctr">
              <a:solidFill>
                <a:srgbClr val="A0CD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p:cNvSpPr txBox="1"/>
          <p:nvPr/>
        </p:nvSpPr>
        <p:spPr>
          <a:xfrm>
            <a:off x="609600" y="2041495"/>
            <a:ext cx="4160520" cy="3279111"/>
          </a:xfrm>
          <a:prstGeom prst="rect">
            <a:avLst/>
          </a:prstGeom>
          <a:noFill/>
        </p:spPr>
        <p:txBody>
          <a:bodyPr vert="horz" lIns="77477" tIns="38739" rIns="77477" bIns="38739" rtlCol="0">
            <a:spAutoFit/>
          </a:bodyPr>
          <a:lstStyle/>
          <a:p>
            <a:r>
              <a:rPr lang="en-AU" sz="1600" dirty="0" smtClean="0">
                <a:solidFill>
                  <a:srgbClr val="E5047A"/>
                </a:solidFill>
                <a:latin typeface="Arial Black - 12"/>
              </a:rPr>
              <a:t>Breasts get bigger and may not grow at the same rate </a:t>
            </a:r>
          </a:p>
          <a:p>
            <a:r>
              <a:rPr lang="en-AU" sz="1600" dirty="0" smtClean="0">
                <a:solidFill>
                  <a:srgbClr val="92C664"/>
                </a:solidFill>
                <a:latin typeface="Arial Black - 12"/>
              </a:rPr>
              <a:t>Hair appears under the arms and around the pubic area</a:t>
            </a:r>
          </a:p>
          <a:p>
            <a:r>
              <a:rPr lang="en-AU" sz="1600" dirty="0" smtClean="0">
                <a:solidFill>
                  <a:srgbClr val="02B4CB"/>
                </a:solidFill>
                <a:latin typeface="Arial Black - 12"/>
              </a:rPr>
              <a:t>Increased oil production can cause pimples</a:t>
            </a:r>
          </a:p>
          <a:p>
            <a:r>
              <a:rPr lang="en-AU" sz="1600" dirty="0" smtClean="0">
                <a:solidFill>
                  <a:srgbClr val="E5047A"/>
                </a:solidFill>
                <a:latin typeface="Arial Black - 12"/>
              </a:rPr>
              <a:t>Increased tiredness</a:t>
            </a:r>
          </a:p>
          <a:p>
            <a:r>
              <a:rPr lang="en-AU" sz="1600" dirty="0" smtClean="0">
                <a:solidFill>
                  <a:srgbClr val="92C664"/>
                </a:solidFill>
                <a:latin typeface="Arial Black - 12"/>
              </a:rPr>
              <a:t>Hips widen and body becomes more curvy</a:t>
            </a:r>
          </a:p>
          <a:p>
            <a:r>
              <a:rPr lang="en-AU" sz="1600" dirty="0" smtClean="0">
                <a:solidFill>
                  <a:srgbClr val="02B4CB"/>
                </a:solidFill>
                <a:latin typeface="Arial Black - 12"/>
              </a:rPr>
              <a:t>Sweat and body odour become more noticeable </a:t>
            </a:r>
          </a:p>
          <a:p>
            <a:r>
              <a:rPr lang="en-AU" sz="1600" dirty="0" smtClean="0">
                <a:solidFill>
                  <a:srgbClr val="E5047A"/>
                </a:solidFill>
                <a:latin typeface="Arial Black - 12"/>
              </a:rPr>
              <a:t>Vaginal discharge becomes more noticeable</a:t>
            </a:r>
          </a:p>
          <a:p>
            <a:r>
              <a:rPr lang="en-AU" sz="1600" dirty="0" smtClean="0">
                <a:solidFill>
                  <a:srgbClr val="92C664"/>
                </a:solidFill>
                <a:latin typeface="Arial Black - 12"/>
              </a:rPr>
              <a:t>Ovulation begins and periods start</a:t>
            </a:r>
          </a:p>
          <a:p>
            <a:r>
              <a:rPr lang="en-AU" sz="1600" dirty="0" smtClean="0">
                <a:solidFill>
                  <a:srgbClr val="02B4CB"/>
                </a:solidFill>
                <a:latin typeface="Arial Black - 12"/>
              </a:rPr>
              <a:t>Height and weight increases</a:t>
            </a:r>
          </a:p>
          <a:p>
            <a:r>
              <a:rPr lang="en-AU" sz="1600" dirty="0" smtClean="0">
                <a:solidFill>
                  <a:srgbClr val="E5047A"/>
                </a:solidFill>
                <a:latin typeface="Arial Black - 12"/>
              </a:rPr>
              <a:t>Hair on legs becomes thicker and darker</a:t>
            </a:r>
            <a:endParaRPr lang="en-AU" sz="1600" dirty="0">
              <a:solidFill>
                <a:srgbClr val="E5047A"/>
              </a:solidFill>
              <a:latin typeface="Arial Black - 12"/>
            </a:endParaRPr>
          </a:p>
        </p:txBody>
      </p:sp>
      <p:sp>
        <p:nvSpPr>
          <p:cNvPr id="10" name="TextBox 9"/>
          <p:cNvSpPr txBox="1"/>
          <p:nvPr/>
        </p:nvSpPr>
        <p:spPr>
          <a:xfrm>
            <a:off x="4800600" y="1981200"/>
            <a:ext cx="2926080" cy="816898"/>
          </a:xfrm>
          <a:prstGeom prst="rect">
            <a:avLst/>
          </a:prstGeom>
          <a:noFill/>
        </p:spPr>
        <p:txBody>
          <a:bodyPr vert="horz" lIns="77477" tIns="38739" rIns="77477" bIns="38739" rtlCol="0">
            <a:spAutoFit/>
          </a:bodyPr>
          <a:lstStyle/>
          <a:p>
            <a:r>
              <a:rPr lang="en-AU" sz="1600" dirty="0" smtClean="0">
                <a:solidFill>
                  <a:srgbClr val="02B4CB"/>
                </a:solidFill>
                <a:latin typeface="Arial Black - 16"/>
              </a:rPr>
              <a:t>Sexual desires develop</a:t>
            </a:r>
          </a:p>
          <a:p>
            <a:r>
              <a:rPr lang="en-AU" sz="1600" dirty="0" smtClean="0">
                <a:solidFill>
                  <a:srgbClr val="E5047A"/>
                </a:solidFill>
                <a:latin typeface="Arial Black - 16"/>
              </a:rPr>
              <a:t>Uncontrollable emotions</a:t>
            </a:r>
          </a:p>
          <a:p>
            <a:r>
              <a:rPr lang="en-AU" sz="1600" dirty="0" smtClean="0">
                <a:solidFill>
                  <a:srgbClr val="92C664"/>
                </a:solidFill>
                <a:latin typeface="Arial Black - 16"/>
              </a:rPr>
              <a:t>Mood swings may develop</a:t>
            </a:r>
            <a:endParaRPr lang="en-AU" sz="1600" dirty="0">
              <a:solidFill>
                <a:srgbClr val="92C664"/>
              </a:solidFill>
              <a:latin typeface="Arial Black - 16"/>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25" y="1407524"/>
            <a:ext cx="7726680" cy="370622"/>
          </a:xfrm>
          <a:prstGeom prst="rect">
            <a:avLst/>
          </a:prstGeom>
          <a:noFill/>
        </p:spPr>
        <p:txBody>
          <a:bodyPr vert="horz" lIns="77477" tIns="38739" rIns="77477" bIns="38739" rtlCol="0">
            <a:spAutoFit/>
          </a:bodyPr>
          <a:lstStyle/>
          <a:p>
            <a:r>
              <a:rPr lang="en-AU" sz="1900" i="1" dirty="0" smtClean="0">
                <a:solidFill>
                  <a:srgbClr val="000000"/>
                </a:solidFill>
                <a:latin typeface="Arial Black" pitchFamily="34" charset="0"/>
              </a:rPr>
              <a:t>Follow the link to discover female puberty online. </a:t>
            </a:r>
            <a:endParaRPr lang="en-AU" sz="1900" i="1" dirty="0">
              <a:solidFill>
                <a:srgbClr val="000000"/>
              </a:solidFill>
              <a:latin typeface="Arial Black" pitchFamily="34" charset="0"/>
            </a:endParaRPr>
          </a:p>
        </p:txBody>
      </p:sp>
      <p:grpSp>
        <p:nvGrpSpPr>
          <p:cNvPr id="9" name="Group 8"/>
          <p:cNvGrpSpPr/>
          <p:nvPr/>
        </p:nvGrpSpPr>
        <p:grpSpPr>
          <a:xfrm>
            <a:off x="1807349" y="2586718"/>
            <a:ext cx="6887326" cy="3592315"/>
            <a:chOff x="2010536" y="2258186"/>
            <a:chExt cx="7652584" cy="4570223"/>
          </a:xfrm>
        </p:grpSpPr>
        <p:sp>
          <p:nvSpPr>
            <p:cNvPr id="3" name="Freeform 2"/>
            <p:cNvSpPr/>
            <p:nvPr/>
          </p:nvSpPr>
          <p:spPr>
            <a:xfrm>
              <a:off x="2010536" y="2258186"/>
              <a:ext cx="6073015" cy="4570223"/>
            </a:xfrm>
            <a:custGeom>
              <a:avLst/>
              <a:gdLst/>
              <a:ahLst/>
              <a:cxnLst/>
              <a:rect l="0" t="0" r="0" b="0"/>
              <a:pathLst>
                <a:path w="6073015" h="4570223">
                  <a:moveTo>
                    <a:pt x="0" y="0"/>
                  </a:moveTo>
                  <a:lnTo>
                    <a:pt x="6073014" y="0"/>
                  </a:lnTo>
                  <a:lnTo>
                    <a:pt x="6073014" y="4570222"/>
                  </a:lnTo>
                  <a:lnTo>
                    <a:pt x="0" y="4570222"/>
                  </a:lnTo>
                  <a:close/>
                </a:path>
              </a:pathLst>
            </a:custGeom>
            <a:solidFill>
              <a:srgbClr val="F9A452"/>
            </a:solidFill>
            <a:ln w="38100" cap="flat" cmpd="sng" algn="ctr">
              <a:solidFill>
                <a:srgbClr val="F9A4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p:cNvSpPr/>
            <p:nvPr/>
          </p:nvSpPr>
          <p:spPr>
            <a:xfrm>
              <a:off x="2114042" y="2392045"/>
              <a:ext cx="2312417" cy="626491"/>
            </a:xfrm>
            <a:custGeom>
              <a:avLst/>
              <a:gdLst/>
              <a:ahLst/>
              <a:cxnLst/>
              <a:rect l="0" t="0" r="0" b="0"/>
              <a:pathLst>
                <a:path w="2312417" h="626491">
                  <a:moveTo>
                    <a:pt x="2266187" y="0"/>
                  </a:moveTo>
                  <a:lnTo>
                    <a:pt x="2312416" y="372490"/>
                  </a:lnTo>
                  <a:lnTo>
                    <a:pt x="77215" y="626490"/>
                  </a:lnTo>
                  <a:lnTo>
                    <a:pt x="0" y="220090"/>
                  </a:lnTo>
                  <a:close/>
                </a:path>
              </a:pathLst>
            </a:custGeom>
            <a:solidFill>
              <a:srgbClr val="92C664"/>
            </a:solidFill>
            <a:ln w="38100" cap="flat" cmpd="sng" algn="ctr">
              <a:solidFill>
                <a:srgbClr val="92C6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224850" y="2543939"/>
              <a:ext cx="2006600" cy="411138"/>
            </a:xfrm>
            <a:prstGeom prst="rect">
              <a:avLst/>
            </a:prstGeom>
            <a:noFill/>
          </p:spPr>
          <p:txBody>
            <a:bodyPr vert="horz" rtlCol="0">
              <a:spAutoFit/>
            </a:bodyPr>
            <a:lstStyle/>
            <a:p>
              <a:r>
                <a:rPr lang="en-AU" dirty="0" smtClean="0">
                  <a:solidFill>
                    <a:srgbClr val="FFFFFF"/>
                  </a:solidFill>
                  <a:latin typeface="Times New Roman - 24"/>
                </a:rPr>
                <a:t>Interactive Body</a:t>
              </a:r>
              <a:endParaRPr lang="en-AU" dirty="0">
                <a:solidFill>
                  <a:srgbClr val="FFFFFF"/>
                </a:solidFill>
                <a:latin typeface="Times New Roman - 24"/>
              </a:endParaRPr>
            </a:p>
          </p:txBody>
        </p:sp>
        <p:sp>
          <p:nvSpPr>
            <p:cNvPr id="6" name="TextBox 5"/>
            <p:cNvSpPr txBox="1"/>
            <p:nvPr/>
          </p:nvSpPr>
          <p:spPr>
            <a:xfrm>
              <a:off x="4939494" y="3044005"/>
              <a:ext cx="2743200" cy="3015014"/>
            </a:xfrm>
            <a:prstGeom prst="rect">
              <a:avLst/>
            </a:prstGeom>
            <a:noFill/>
          </p:spPr>
          <p:txBody>
            <a:bodyPr vert="horz" rtlCol="0">
              <a:spAutoFit/>
            </a:bodyPr>
            <a:lstStyle/>
            <a:p>
              <a:r>
                <a:rPr lang="en-AU" sz="3400" dirty="0" smtClean="0">
                  <a:solidFill>
                    <a:srgbClr val="000000"/>
                  </a:solidFill>
                  <a:latin typeface="Times New Roman" pitchFamily="18" charset="0"/>
                  <a:cs typeface="Times New Roman" pitchFamily="18" charset="0"/>
                </a:rPr>
                <a:t>Female</a:t>
              </a:r>
            </a:p>
            <a:p>
              <a:endParaRPr lang="en-AU" sz="1900" dirty="0" smtClean="0">
                <a:solidFill>
                  <a:srgbClr val="000000"/>
                </a:solidFill>
                <a:latin typeface="Times New Roman - 48"/>
              </a:endParaRPr>
            </a:p>
            <a:p>
              <a:r>
                <a:rPr lang="en-AU" sz="1900" dirty="0" smtClean="0">
                  <a:solidFill>
                    <a:srgbClr val="000000"/>
                  </a:solidFill>
                  <a:latin typeface="Arial Black" pitchFamily="34" charset="0"/>
                </a:rPr>
                <a:t>Explore the body to discover the changes a girls goes through during puberty.</a:t>
              </a:r>
              <a:endParaRPr lang="en-AU" sz="1900" dirty="0">
                <a:solidFill>
                  <a:srgbClr val="000000"/>
                </a:solidFill>
                <a:latin typeface="Arial Black" pitchFamily="34" charset="0"/>
              </a:endParaRPr>
            </a:p>
          </p:txBody>
        </p:sp>
        <p:sp>
          <p:nvSpPr>
            <p:cNvPr id="8" name="TextBox 7"/>
            <p:cNvSpPr txBox="1"/>
            <p:nvPr/>
          </p:nvSpPr>
          <p:spPr>
            <a:xfrm>
              <a:off x="5010932" y="6401590"/>
              <a:ext cx="4652188" cy="293670"/>
            </a:xfrm>
            <a:prstGeom prst="rect">
              <a:avLst/>
            </a:prstGeom>
            <a:noFill/>
          </p:spPr>
          <p:txBody>
            <a:bodyPr vert="horz" wrap="square" rtlCol="0">
              <a:spAutoFit/>
            </a:bodyPr>
            <a:lstStyle/>
            <a:p>
              <a:r>
                <a:rPr lang="en-AU" sz="900" dirty="0" smtClean="0">
                  <a:solidFill>
                    <a:srgbClr val="000000"/>
                  </a:solidFill>
                  <a:latin typeface="Arial Black - 12"/>
                </a:rPr>
                <a:t>INTERACTIVE WEBSITE: www.bbc.co.uk</a:t>
              </a:r>
              <a:endParaRPr lang="en-AU" sz="900" dirty="0">
                <a:solidFill>
                  <a:srgbClr val="000000"/>
                </a:solidFill>
                <a:latin typeface="Arial Black - 12"/>
              </a:endParaRPr>
            </a:p>
          </p:txBody>
        </p:sp>
      </p:grpSp>
      <p:sp>
        <p:nvSpPr>
          <p:cNvPr id="10" name="TextBox 9"/>
          <p:cNvSpPr txBox="1"/>
          <p:nvPr/>
        </p:nvSpPr>
        <p:spPr>
          <a:xfrm>
            <a:off x="842936" y="565241"/>
            <a:ext cx="7863869" cy="863065"/>
          </a:xfrm>
          <a:prstGeom prst="rect">
            <a:avLst/>
          </a:prstGeom>
          <a:noFill/>
        </p:spPr>
        <p:txBody>
          <a:bodyPr vert="horz" wrap="square" lIns="77477" tIns="38739" rIns="77477" bIns="38739" rtlCol="0">
            <a:spAutoFit/>
          </a:bodyPr>
          <a:lstStyle/>
          <a:p>
            <a:r>
              <a:rPr lang="en-AU" sz="5100" dirty="0" smtClean="0">
                <a:solidFill>
                  <a:srgbClr val="AE228E"/>
                </a:solidFill>
                <a:latin typeface="Times New Roman" pitchFamily="18" charset="0"/>
                <a:cs typeface="Times New Roman" pitchFamily="18" charset="0"/>
              </a:rPr>
              <a:t>Changes to the body</a:t>
            </a:r>
            <a:endParaRPr lang="en-AU" sz="5100" dirty="0">
              <a:solidFill>
                <a:srgbClr val="AE228E"/>
              </a:solidFill>
              <a:latin typeface="Times New Roman" pitchFamily="18" charset="0"/>
              <a:cs typeface="Times New Roman" pitchFamily="18" charset="0"/>
            </a:endParaRPr>
          </a:p>
        </p:txBody>
      </p:sp>
      <p:sp>
        <p:nvSpPr>
          <p:cNvPr id="11" name="Rectangle 10">
            <a:hlinkClick r:id="rId2"/>
          </p:cNvPr>
          <p:cNvSpPr/>
          <p:nvPr/>
        </p:nvSpPr>
        <p:spPr>
          <a:xfrm>
            <a:off x="1035819" y="1912893"/>
            <a:ext cx="6815185" cy="539899"/>
          </a:xfrm>
          <a:prstGeom prst="rect">
            <a:avLst/>
          </a:prstGeom>
        </p:spPr>
        <p:txBody>
          <a:bodyPr wrap="square" lIns="77477" tIns="38739" rIns="77477" bIns="38739">
            <a:spAutoFit/>
          </a:bodyPr>
          <a:lstStyle/>
          <a:p>
            <a:r>
              <a:rPr lang="en-AU" b="1" dirty="0" smtClean="0">
                <a:solidFill>
                  <a:srgbClr val="000000"/>
                </a:solidFill>
                <a:latin typeface="Arial Black - 20"/>
                <a:hlinkClick r:id="rId2"/>
              </a:rPr>
              <a:t>http://www.bbc.co.uk/science/humanbody/body/interactives/lifecycle/teenagers/index.shtml?girlGenitalsGo</a:t>
            </a:r>
            <a:endParaRPr lang="en-AU" b="1" dirty="0" smtClean="0">
              <a:solidFill>
                <a:srgbClr val="000000"/>
              </a:solidFill>
              <a:latin typeface="Arial Black - 20"/>
            </a:endParaRPr>
          </a:p>
        </p:txBody>
      </p:sp>
      <p:pic>
        <p:nvPicPr>
          <p:cNvPr id="12" name="Picture 11" descr="Girl_Puberty_#1.jpg"/>
          <p:cNvPicPr>
            <a:picLocks noChangeAspect="1"/>
          </p:cNvPicPr>
          <p:nvPr/>
        </p:nvPicPr>
        <p:blipFill>
          <a:blip r:embed="rId3" cstate="print"/>
          <a:stretch>
            <a:fillRect/>
          </a:stretch>
        </p:blipFill>
        <p:spPr>
          <a:xfrm>
            <a:off x="2450291" y="3260544"/>
            <a:ext cx="1607355" cy="2807607"/>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182880" y="6423760"/>
            <a:ext cx="8778240" cy="201345"/>
          </a:xfrm>
          <a:prstGeom prst="rect">
            <a:avLst/>
          </a:prstGeom>
          <a:noFill/>
        </p:spPr>
        <p:txBody>
          <a:bodyPr wrap="square" lIns="77477" tIns="38739" rIns="77477" bIns="38739" rtlCol="0">
            <a:spAutoFit/>
          </a:bodyPr>
          <a:lstStyle/>
          <a:p>
            <a:r>
              <a:rPr lang="en-US" sz="800" dirty="0" smtClean="0"/>
              <a:t>NB: Copyrights were not obtained for this material, so web links have been supplied for ease of reference </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4348" y="228328"/>
            <a:ext cx="7269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Outside of girls bodies</a:t>
            </a:r>
            <a:endParaRPr lang="en-AU" sz="5100" dirty="0">
              <a:solidFill>
                <a:srgbClr val="AE228E"/>
              </a:solidFill>
              <a:latin typeface="Times New Roman" pitchFamily="18" charset="0"/>
              <a:cs typeface="Times New Roman" pitchFamily="18" charset="0"/>
            </a:endParaRPr>
          </a:p>
        </p:txBody>
      </p:sp>
      <p:pic>
        <p:nvPicPr>
          <p:cNvPr id="11" name="Picture 10" descr="Changes_to_Girl's_body_external_with_arrows&amp;text.jpg"/>
          <p:cNvPicPr>
            <a:picLocks noChangeAspect="1"/>
          </p:cNvPicPr>
          <p:nvPr/>
        </p:nvPicPr>
        <p:blipFill>
          <a:blip r:embed="rId2" cstate="print"/>
          <a:stretch>
            <a:fillRect/>
          </a:stretch>
        </p:blipFill>
        <p:spPr>
          <a:xfrm rot="21410291">
            <a:off x="1136556" y="1344286"/>
            <a:ext cx="6960451" cy="48108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25" y="733698"/>
            <a:ext cx="7269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Outside of girls bodies</a:t>
            </a:r>
            <a:endParaRPr lang="en-AU" sz="5100" dirty="0">
              <a:solidFill>
                <a:srgbClr val="AE228E"/>
              </a:solidFill>
              <a:latin typeface="Times New Roman" pitchFamily="18" charset="0"/>
              <a:cs typeface="Times New Roman" pitchFamily="18" charset="0"/>
            </a:endParaRPr>
          </a:p>
        </p:txBody>
      </p:sp>
      <p:sp>
        <p:nvSpPr>
          <p:cNvPr id="4" name="TextBox 3"/>
          <p:cNvSpPr txBox="1"/>
          <p:nvPr/>
        </p:nvSpPr>
        <p:spPr>
          <a:xfrm>
            <a:off x="1051560" y="1688284"/>
            <a:ext cx="8092440" cy="370622"/>
          </a:xfrm>
          <a:prstGeom prst="rect">
            <a:avLst/>
          </a:prstGeom>
          <a:noFill/>
        </p:spPr>
        <p:txBody>
          <a:bodyPr vert="horz" lIns="77477" tIns="38739" rIns="77477" bIns="38739" rtlCol="0">
            <a:spAutoFit/>
          </a:bodyPr>
          <a:lstStyle/>
          <a:p>
            <a:r>
              <a:rPr lang="en-AU" sz="1900" i="1" dirty="0" smtClean="0">
                <a:solidFill>
                  <a:srgbClr val="000000"/>
                </a:solidFill>
                <a:latin typeface="Arial Black" pitchFamily="34" charset="0"/>
              </a:rPr>
              <a:t>Draw a line to match the label with the correct body part</a:t>
            </a:r>
            <a:endParaRPr lang="en-AU" sz="1900" i="1" dirty="0">
              <a:solidFill>
                <a:srgbClr val="000000"/>
              </a:solidFill>
              <a:latin typeface="Arial Black" pitchFamily="34" charset="0"/>
            </a:endParaRPr>
          </a:p>
        </p:txBody>
      </p:sp>
      <p:sp>
        <p:nvSpPr>
          <p:cNvPr id="5" name="TextBox 4"/>
          <p:cNvSpPr txBox="1"/>
          <p:nvPr/>
        </p:nvSpPr>
        <p:spPr>
          <a:xfrm>
            <a:off x="1100114" y="2305957"/>
            <a:ext cx="2604945" cy="3879275"/>
          </a:xfrm>
          <a:prstGeom prst="rect">
            <a:avLst/>
          </a:prstGeom>
          <a:noFill/>
        </p:spPr>
        <p:txBody>
          <a:bodyPr vert="horz" lIns="77477" tIns="38739" rIns="77477" bIns="38739" rtlCol="0">
            <a:spAutoFit/>
          </a:bodyPr>
          <a:lstStyle/>
          <a:p>
            <a:r>
              <a:rPr lang="en-AU" sz="1900" dirty="0" smtClean="0">
                <a:solidFill>
                  <a:srgbClr val="000000"/>
                </a:solidFill>
                <a:latin typeface="Arial Black" pitchFamily="34" charset="0"/>
              </a:rPr>
              <a:t>Pubic hair</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Anus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Clitoris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Outer lips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Urethra</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Inner lips</a:t>
            </a:r>
          </a:p>
          <a:p>
            <a:endParaRPr lang="en-AU" sz="1900" dirty="0" smtClean="0">
              <a:solidFill>
                <a:srgbClr val="000000"/>
              </a:solidFill>
              <a:latin typeface="Arial Black" pitchFamily="34" charset="0"/>
            </a:endParaRPr>
          </a:p>
          <a:p>
            <a:r>
              <a:rPr lang="en-AU" sz="1900" dirty="0" smtClean="0">
                <a:solidFill>
                  <a:srgbClr val="000000"/>
                </a:solidFill>
                <a:latin typeface="Arial Black" pitchFamily="34" charset="0"/>
              </a:rPr>
              <a:t>Vaginal opening</a:t>
            </a:r>
            <a:endParaRPr lang="en-AU" sz="1900" dirty="0">
              <a:solidFill>
                <a:srgbClr val="000000"/>
              </a:solidFill>
              <a:latin typeface="Arial Black" pitchFamily="34" charset="0"/>
            </a:endParaRPr>
          </a:p>
        </p:txBody>
      </p:sp>
      <p:pic>
        <p:nvPicPr>
          <p:cNvPr id="8" name="Picture 7" descr="Changes_to_Girl's_body_external.jpg"/>
          <p:cNvPicPr>
            <a:picLocks noChangeAspect="1"/>
          </p:cNvPicPr>
          <p:nvPr/>
        </p:nvPicPr>
        <p:blipFill>
          <a:blip r:embed="rId2" cstate="print"/>
          <a:stretch>
            <a:fillRect/>
          </a:stretch>
        </p:blipFill>
        <p:spPr>
          <a:xfrm>
            <a:off x="4250529" y="2418261"/>
            <a:ext cx="3771788" cy="31445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4348" y="452937"/>
            <a:ext cx="7269480" cy="863065"/>
          </a:xfrm>
          <a:prstGeom prst="rect">
            <a:avLst/>
          </a:prstGeom>
          <a:noFill/>
        </p:spPr>
        <p:txBody>
          <a:bodyPr vert="horz" lIns="77477" tIns="38739" rIns="77477" bIns="38739" rtlCol="0">
            <a:spAutoFit/>
          </a:bodyPr>
          <a:lstStyle/>
          <a:p>
            <a:r>
              <a:rPr lang="en-AU" sz="5100" dirty="0" smtClean="0">
                <a:solidFill>
                  <a:srgbClr val="AE228E"/>
                </a:solidFill>
                <a:latin typeface="Times New Roman" pitchFamily="18" charset="0"/>
                <a:cs typeface="Times New Roman" pitchFamily="18" charset="0"/>
              </a:rPr>
              <a:t>Inside girls bodies</a:t>
            </a:r>
            <a:endParaRPr lang="en-AU" sz="5100" dirty="0">
              <a:solidFill>
                <a:srgbClr val="AE228E"/>
              </a:solidFill>
              <a:latin typeface="Times New Roman" pitchFamily="18" charset="0"/>
              <a:cs typeface="Times New Roman" pitchFamily="18" charset="0"/>
            </a:endParaRPr>
          </a:p>
        </p:txBody>
      </p:sp>
      <p:pic>
        <p:nvPicPr>
          <p:cNvPr id="12" name="Picture 11" descr="Changes_to_Girl's_body_internal_with_arrows&amp;text.jpg"/>
          <p:cNvPicPr>
            <a:picLocks noChangeAspect="1"/>
          </p:cNvPicPr>
          <p:nvPr/>
        </p:nvPicPr>
        <p:blipFill>
          <a:blip r:embed="rId2" cstate="print"/>
          <a:stretch>
            <a:fillRect/>
          </a:stretch>
        </p:blipFill>
        <p:spPr>
          <a:xfrm rot="21433015">
            <a:off x="844104" y="1456554"/>
            <a:ext cx="7743441" cy="4832151"/>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668</TotalTime>
  <Words>1112</Words>
  <Application>Microsoft Macintosh PowerPoint</Application>
  <PresentationFormat>On-screen Show (4:3)</PresentationFormat>
  <Paragraphs>253</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 Villis</dc:creator>
  <cp:lastModifiedBy>Emilie Pizzimenti</cp:lastModifiedBy>
  <cp:revision>45</cp:revision>
  <cp:lastPrinted>2011-01-12T00:38:46Z</cp:lastPrinted>
  <dcterms:created xsi:type="dcterms:W3CDTF">2011-01-12T00:34:14Z</dcterms:created>
  <dcterms:modified xsi:type="dcterms:W3CDTF">2016-04-20T23:10:17Z</dcterms:modified>
</cp:coreProperties>
</file>