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154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1DB80-BEFC-476B-983B-CB0D67FDE83A}" type="datetimeFigureOut">
              <a:rPr lang="en-US" smtClean="0"/>
              <a:pPr/>
              <a:t>28/07/14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5BA73-D586-45FC-B710-A0F01AD712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1DB80-BEFC-476B-983B-CB0D67FDE83A}" type="datetimeFigureOut">
              <a:rPr lang="en-US" smtClean="0"/>
              <a:pPr/>
              <a:t>28/07/14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5BA73-D586-45FC-B710-A0F01AD712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1DB80-BEFC-476B-983B-CB0D67FDE83A}" type="datetimeFigureOut">
              <a:rPr lang="en-US" smtClean="0"/>
              <a:pPr/>
              <a:t>28/07/14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5BA73-D586-45FC-B710-A0F01AD712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1DB80-BEFC-476B-983B-CB0D67FDE83A}" type="datetimeFigureOut">
              <a:rPr lang="en-US" smtClean="0"/>
              <a:pPr/>
              <a:t>28/07/14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5BA73-D586-45FC-B710-A0F01AD712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1DB80-BEFC-476B-983B-CB0D67FDE83A}" type="datetimeFigureOut">
              <a:rPr lang="en-US" smtClean="0"/>
              <a:pPr/>
              <a:t>28/07/14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5BA73-D586-45FC-B710-A0F01AD712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1DB80-BEFC-476B-983B-CB0D67FDE83A}" type="datetimeFigureOut">
              <a:rPr lang="en-US" smtClean="0"/>
              <a:pPr/>
              <a:t>28/07/14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5BA73-D586-45FC-B710-A0F01AD712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1DB80-BEFC-476B-983B-CB0D67FDE83A}" type="datetimeFigureOut">
              <a:rPr lang="en-US" smtClean="0"/>
              <a:pPr/>
              <a:t>28/07/14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5BA73-D586-45FC-B710-A0F01AD712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1DB80-BEFC-476B-983B-CB0D67FDE83A}" type="datetimeFigureOut">
              <a:rPr lang="en-US" smtClean="0"/>
              <a:pPr/>
              <a:t>28/07/14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5BA73-D586-45FC-B710-A0F01AD712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1DB80-BEFC-476B-983B-CB0D67FDE83A}" type="datetimeFigureOut">
              <a:rPr lang="en-US" smtClean="0"/>
              <a:pPr/>
              <a:t>28/07/14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5BA73-D586-45FC-B710-A0F01AD712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1DB80-BEFC-476B-983B-CB0D67FDE83A}" type="datetimeFigureOut">
              <a:rPr lang="en-US" smtClean="0"/>
              <a:pPr/>
              <a:t>28/07/14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5BA73-D586-45FC-B710-A0F01AD712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1DB80-BEFC-476B-983B-CB0D67FDE83A}" type="datetimeFigureOut">
              <a:rPr lang="en-US" smtClean="0"/>
              <a:pPr/>
              <a:t>28/07/14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5BA73-D586-45FC-B710-A0F01AD712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81DB80-BEFC-476B-983B-CB0D67FDE83A}" type="datetimeFigureOut">
              <a:rPr lang="en-US" smtClean="0"/>
              <a:pPr/>
              <a:t>28/07/14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55BA73-D586-45FC-B710-A0F01AD7121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en-AU" sz="3600" b="1" dirty="0" smtClean="0">
                <a:latin typeface="Garamond" pitchFamily="18" charset="0"/>
              </a:rPr>
              <a:t>Energy Exercises</a:t>
            </a:r>
            <a:endParaRPr lang="en-US" sz="3600" b="1" dirty="0">
              <a:latin typeface="Garamond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544616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AU" sz="2800" b="1" dirty="0" smtClean="0">
                <a:latin typeface="Garamond" pitchFamily="18" charset="0"/>
              </a:rPr>
              <a:t>1.a) kinetic</a:t>
            </a:r>
          </a:p>
          <a:p>
            <a:pPr>
              <a:buNone/>
            </a:pPr>
            <a:r>
              <a:rPr lang="en-AU" sz="2800" b="1" dirty="0">
                <a:latin typeface="Garamond" pitchFamily="18" charset="0"/>
              </a:rPr>
              <a:t> </a:t>
            </a:r>
            <a:r>
              <a:rPr lang="en-AU" sz="2800" b="1" dirty="0" smtClean="0">
                <a:latin typeface="Garamond" pitchFamily="18" charset="0"/>
              </a:rPr>
              <a:t>   b) potential</a:t>
            </a:r>
          </a:p>
          <a:p>
            <a:pPr>
              <a:buNone/>
            </a:pPr>
            <a:r>
              <a:rPr lang="en-AU" sz="2800" b="1" dirty="0">
                <a:latin typeface="Garamond" pitchFamily="18" charset="0"/>
              </a:rPr>
              <a:t> </a:t>
            </a:r>
            <a:r>
              <a:rPr lang="en-AU" sz="2800" b="1" dirty="0" smtClean="0">
                <a:latin typeface="Garamond" pitchFamily="18" charset="0"/>
              </a:rPr>
              <a:t>   c) gravitational potential, kinetic</a:t>
            </a:r>
          </a:p>
          <a:p>
            <a:pPr>
              <a:buNone/>
            </a:pPr>
            <a:r>
              <a:rPr lang="en-AU" sz="2800" b="1" dirty="0">
                <a:latin typeface="Garamond" pitchFamily="18" charset="0"/>
              </a:rPr>
              <a:t> </a:t>
            </a:r>
            <a:r>
              <a:rPr lang="en-AU" sz="2800" b="1" dirty="0" smtClean="0">
                <a:latin typeface="Garamond" pitchFamily="18" charset="0"/>
              </a:rPr>
              <a:t>   d) chemical, heat and light</a:t>
            </a:r>
          </a:p>
          <a:p>
            <a:pPr>
              <a:buNone/>
            </a:pPr>
            <a:r>
              <a:rPr lang="en-AU" sz="2800" b="1" dirty="0">
                <a:latin typeface="Garamond" pitchFamily="18" charset="0"/>
              </a:rPr>
              <a:t> </a:t>
            </a:r>
            <a:r>
              <a:rPr lang="en-AU" sz="2800" b="1" dirty="0" smtClean="0">
                <a:latin typeface="Garamond" pitchFamily="18" charset="0"/>
              </a:rPr>
              <a:t>   e) store</a:t>
            </a:r>
          </a:p>
          <a:p>
            <a:pPr>
              <a:buNone/>
            </a:pPr>
            <a:r>
              <a:rPr lang="en-AU" sz="2800" b="1" dirty="0">
                <a:latin typeface="Garamond" pitchFamily="18" charset="0"/>
              </a:rPr>
              <a:t> </a:t>
            </a:r>
            <a:r>
              <a:rPr lang="en-AU" sz="2800" b="1" dirty="0" smtClean="0">
                <a:latin typeface="Garamond" pitchFamily="18" charset="0"/>
              </a:rPr>
              <a:t>2a) potential</a:t>
            </a:r>
          </a:p>
          <a:p>
            <a:pPr>
              <a:buNone/>
            </a:pPr>
            <a:r>
              <a:rPr lang="en-AU" sz="2800" b="1" dirty="0">
                <a:latin typeface="Garamond" pitchFamily="18" charset="0"/>
              </a:rPr>
              <a:t> </a:t>
            </a:r>
            <a:r>
              <a:rPr lang="en-AU" sz="2800" b="1" dirty="0" smtClean="0">
                <a:latin typeface="Garamond" pitchFamily="18" charset="0"/>
              </a:rPr>
              <a:t>  b) kinetic</a:t>
            </a:r>
          </a:p>
          <a:p>
            <a:pPr>
              <a:buNone/>
            </a:pPr>
            <a:r>
              <a:rPr lang="en-AU" sz="2800" b="1" dirty="0">
                <a:latin typeface="Garamond" pitchFamily="18" charset="0"/>
              </a:rPr>
              <a:t> </a:t>
            </a:r>
            <a:r>
              <a:rPr lang="en-AU" sz="2800" b="1" dirty="0" smtClean="0">
                <a:latin typeface="Garamond" pitchFamily="18" charset="0"/>
              </a:rPr>
              <a:t>   c) kinetic </a:t>
            </a:r>
          </a:p>
          <a:p>
            <a:pPr>
              <a:buNone/>
            </a:pPr>
            <a:r>
              <a:rPr lang="en-AU" sz="2800" b="1" dirty="0">
                <a:latin typeface="Garamond" pitchFamily="18" charset="0"/>
              </a:rPr>
              <a:t> </a:t>
            </a:r>
            <a:r>
              <a:rPr lang="en-AU" sz="2800" b="1" dirty="0" smtClean="0">
                <a:latin typeface="Garamond" pitchFamily="18" charset="0"/>
              </a:rPr>
              <a:t>   d) potential</a:t>
            </a:r>
          </a:p>
          <a:p>
            <a:pPr>
              <a:buNone/>
            </a:pPr>
            <a:r>
              <a:rPr lang="en-AU" sz="2800" b="1" dirty="0">
                <a:latin typeface="Garamond" pitchFamily="18" charset="0"/>
              </a:rPr>
              <a:t> </a:t>
            </a:r>
            <a:r>
              <a:rPr lang="en-AU" sz="2800" b="1" dirty="0" smtClean="0">
                <a:latin typeface="Garamond" pitchFamily="18" charset="0"/>
              </a:rPr>
              <a:t>   e) potential</a:t>
            </a:r>
          </a:p>
          <a:p>
            <a:pPr>
              <a:buNone/>
            </a:pPr>
            <a:r>
              <a:rPr lang="en-AU" sz="2800" b="1" dirty="0">
                <a:latin typeface="Garamond" pitchFamily="18" charset="0"/>
              </a:rPr>
              <a:t> </a:t>
            </a:r>
            <a:r>
              <a:rPr lang="en-AU" sz="2800" b="1" dirty="0" smtClean="0">
                <a:latin typeface="Garamond" pitchFamily="18" charset="0"/>
              </a:rPr>
              <a:t>   f) potential</a:t>
            </a:r>
          </a:p>
          <a:p>
            <a:pPr>
              <a:buNone/>
            </a:pPr>
            <a:r>
              <a:rPr lang="en-AU" sz="2800" b="1" dirty="0">
                <a:latin typeface="Garamond" pitchFamily="18" charset="0"/>
              </a:rPr>
              <a:t> </a:t>
            </a:r>
            <a:r>
              <a:rPr lang="en-AU" sz="2800" b="1" dirty="0" smtClean="0">
                <a:latin typeface="Garamond" pitchFamily="18" charset="0"/>
              </a:rPr>
              <a:t>  g) kinetic</a:t>
            </a:r>
            <a:endParaRPr lang="en-US" sz="2800" b="1" dirty="0">
              <a:latin typeface="Garamond" pitchFamily="18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en-AU" sz="3600" b="1" dirty="0" smtClean="0">
                <a:latin typeface="Garamond" pitchFamily="18" charset="0"/>
              </a:rPr>
              <a:t>Energy Exercises</a:t>
            </a:r>
            <a:endParaRPr lang="en-US" sz="3600" b="1" dirty="0">
              <a:latin typeface="Garamond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544616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AU" sz="2800" b="1" dirty="0" smtClean="0">
                <a:latin typeface="Garamond" pitchFamily="18" charset="0"/>
              </a:rPr>
              <a:t>3. gravitational, chemical and elastic</a:t>
            </a:r>
          </a:p>
          <a:p>
            <a:pPr marL="514350" indent="-514350">
              <a:buAutoNum type="arabicPeriod" startAt="4"/>
            </a:pPr>
            <a:r>
              <a:rPr lang="en-AU" sz="2800" b="1" dirty="0" smtClean="0">
                <a:latin typeface="Garamond" pitchFamily="18" charset="0"/>
              </a:rPr>
              <a:t>A as this rock is higher</a:t>
            </a:r>
          </a:p>
          <a:p>
            <a:pPr marL="514350" indent="-514350">
              <a:buAutoNum type="arabicPeriod" startAt="4"/>
            </a:pPr>
            <a:r>
              <a:rPr lang="en-AU" sz="2800" b="1" dirty="0" smtClean="0">
                <a:latin typeface="Garamond" pitchFamily="18" charset="0"/>
              </a:rPr>
              <a:t>a) gravitational potential</a:t>
            </a:r>
          </a:p>
          <a:p>
            <a:pPr>
              <a:buNone/>
            </a:pPr>
            <a:r>
              <a:rPr lang="en-AU" sz="2800" b="1" dirty="0">
                <a:latin typeface="Garamond" pitchFamily="18" charset="0"/>
              </a:rPr>
              <a:t> </a:t>
            </a:r>
            <a:r>
              <a:rPr lang="en-AU" sz="2800" b="1" dirty="0" smtClean="0">
                <a:latin typeface="Garamond" pitchFamily="18" charset="0"/>
              </a:rPr>
              <a:t>  b) elastic potential</a:t>
            </a:r>
          </a:p>
          <a:p>
            <a:pPr>
              <a:buNone/>
            </a:pPr>
            <a:r>
              <a:rPr lang="en-AU" sz="2800" b="1" dirty="0">
                <a:latin typeface="Garamond" pitchFamily="18" charset="0"/>
              </a:rPr>
              <a:t> </a:t>
            </a:r>
            <a:r>
              <a:rPr lang="en-AU" sz="2800" b="1" dirty="0" smtClean="0">
                <a:latin typeface="Garamond" pitchFamily="18" charset="0"/>
              </a:rPr>
              <a:t>   c) chemical potential</a:t>
            </a:r>
          </a:p>
          <a:p>
            <a:pPr>
              <a:buNone/>
            </a:pPr>
            <a:r>
              <a:rPr lang="en-AU" sz="2800" b="1" dirty="0">
                <a:latin typeface="Garamond" pitchFamily="18" charset="0"/>
              </a:rPr>
              <a:t> </a:t>
            </a:r>
            <a:r>
              <a:rPr lang="en-AU" sz="2800" b="1" dirty="0" smtClean="0">
                <a:latin typeface="Garamond" pitchFamily="18" charset="0"/>
              </a:rPr>
              <a:t>   d) heat and light and sound</a:t>
            </a:r>
          </a:p>
          <a:p>
            <a:pPr>
              <a:buNone/>
            </a:pPr>
            <a:r>
              <a:rPr lang="en-AU" sz="2800" b="1" dirty="0">
                <a:latin typeface="Garamond" pitchFamily="18" charset="0"/>
              </a:rPr>
              <a:t> </a:t>
            </a:r>
            <a:r>
              <a:rPr lang="en-AU" sz="2800" b="1" dirty="0" smtClean="0">
                <a:latin typeface="Garamond" pitchFamily="18" charset="0"/>
              </a:rPr>
              <a:t>   e) heat and light</a:t>
            </a:r>
          </a:p>
          <a:p>
            <a:pPr>
              <a:buNone/>
            </a:pPr>
            <a:r>
              <a:rPr lang="en-AU" sz="2800" b="1" dirty="0">
                <a:latin typeface="Garamond" pitchFamily="18" charset="0"/>
              </a:rPr>
              <a:t> </a:t>
            </a:r>
            <a:r>
              <a:rPr lang="en-AU" sz="2800" b="1" dirty="0" smtClean="0">
                <a:latin typeface="Garamond" pitchFamily="18" charset="0"/>
              </a:rPr>
              <a:t>   f) electrical, heat, light and sound</a:t>
            </a:r>
          </a:p>
          <a:p>
            <a:pPr>
              <a:buNone/>
            </a:pPr>
            <a:r>
              <a:rPr lang="en-AU" sz="2800" b="1" dirty="0">
                <a:latin typeface="Garamond" pitchFamily="18" charset="0"/>
              </a:rPr>
              <a:t> </a:t>
            </a:r>
            <a:r>
              <a:rPr lang="en-AU" sz="2800" b="1" dirty="0" smtClean="0">
                <a:latin typeface="Garamond" pitchFamily="18" charset="0"/>
              </a:rPr>
              <a:t>   g) kinetic and sound</a:t>
            </a:r>
          </a:p>
          <a:p>
            <a:pPr>
              <a:buNone/>
            </a:pPr>
            <a:r>
              <a:rPr lang="en-AU" sz="2800" b="1" dirty="0">
                <a:latin typeface="Garamond" pitchFamily="18" charset="0"/>
              </a:rPr>
              <a:t> </a:t>
            </a:r>
            <a:r>
              <a:rPr lang="en-AU" sz="2800" b="1" dirty="0" smtClean="0">
                <a:latin typeface="Garamond" pitchFamily="18" charset="0"/>
              </a:rPr>
              <a:t>   h) chemical potential</a:t>
            </a:r>
          </a:p>
          <a:p>
            <a:pPr>
              <a:buNone/>
            </a:pPr>
            <a:r>
              <a:rPr lang="en-AU" sz="2800" b="1" dirty="0">
                <a:latin typeface="Garamond" pitchFamily="18" charset="0"/>
              </a:rPr>
              <a:t> </a:t>
            </a:r>
            <a:r>
              <a:rPr lang="en-AU" sz="2800" b="1" dirty="0" smtClean="0">
                <a:latin typeface="Garamond" pitchFamily="18" charset="0"/>
              </a:rPr>
              <a:t>   </a:t>
            </a:r>
            <a:r>
              <a:rPr lang="en-AU" sz="2800" b="1" dirty="0" err="1" smtClean="0">
                <a:latin typeface="Garamond" pitchFamily="18" charset="0"/>
              </a:rPr>
              <a:t>i</a:t>
            </a:r>
            <a:r>
              <a:rPr lang="en-AU" sz="2800" b="1" dirty="0" smtClean="0">
                <a:latin typeface="Garamond" pitchFamily="18" charset="0"/>
              </a:rPr>
              <a:t>) electrical, heat and light and sound</a:t>
            </a:r>
          </a:p>
          <a:p>
            <a:pPr>
              <a:buNone/>
            </a:pPr>
            <a:r>
              <a:rPr lang="en-AU" sz="2800" b="1" dirty="0">
                <a:latin typeface="Garamond" pitchFamily="18" charset="0"/>
              </a:rPr>
              <a:t> </a:t>
            </a:r>
            <a:r>
              <a:rPr lang="en-AU" sz="2800" b="1" dirty="0" smtClean="0">
                <a:latin typeface="Garamond" pitchFamily="18" charset="0"/>
              </a:rPr>
              <a:t>   </a:t>
            </a:r>
            <a:r>
              <a:rPr lang="en-AU" sz="2800" b="1" dirty="0">
                <a:latin typeface="Garamond" pitchFamily="18" charset="0"/>
              </a:rPr>
              <a:t>j</a:t>
            </a:r>
            <a:r>
              <a:rPr lang="en-AU" sz="2800" b="1" dirty="0" smtClean="0">
                <a:latin typeface="Garamond" pitchFamily="18" charset="0"/>
              </a:rPr>
              <a:t>) chemical and heat</a:t>
            </a:r>
          </a:p>
          <a:p>
            <a:pPr>
              <a:buNone/>
            </a:pPr>
            <a:r>
              <a:rPr lang="en-AU" sz="2800" b="1" dirty="0" smtClean="0">
                <a:latin typeface="Garamond" pitchFamily="18" charset="0"/>
              </a:rPr>
              <a:t>    k) gravitational potential</a:t>
            </a:r>
          </a:p>
          <a:p>
            <a:pPr>
              <a:buNone/>
            </a:pPr>
            <a:r>
              <a:rPr lang="en-AU" sz="2800" b="1" dirty="0">
                <a:latin typeface="Garamond" pitchFamily="18" charset="0"/>
              </a:rPr>
              <a:t> </a:t>
            </a:r>
            <a:r>
              <a:rPr lang="en-AU" sz="2800" b="1" dirty="0" smtClean="0">
                <a:latin typeface="Garamond" pitchFamily="18" charset="0"/>
              </a:rPr>
              <a:t>   l) elastic potential</a:t>
            </a:r>
            <a:endParaRPr lang="en-AU" sz="2800" b="1" dirty="0">
              <a:latin typeface="Garamond" pitchFamily="18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en-AU" sz="3600" b="1" dirty="0" smtClean="0">
                <a:latin typeface="Garamond" pitchFamily="18" charset="0"/>
              </a:rPr>
              <a:t>Energy Exercises</a:t>
            </a:r>
            <a:endParaRPr lang="en-US" sz="3600" b="1" dirty="0">
              <a:latin typeface="Garamond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544616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AU" sz="2800" b="1" dirty="0" smtClean="0">
                <a:latin typeface="Garamond" pitchFamily="18" charset="0"/>
              </a:rPr>
              <a:t>6 </a:t>
            </a:r>
            <a:r>
              <a:rPr lang="en-AU" sz="2800" b="1" dirty="0">
                <a:latin typeface="Garamond" pitchFamily="18" charset="0"/>
              </a:rPr>
              <a:t> </a:t>
            </a:r>
            <a:r>
              <a:rPr lang="en-AU" sz="2800" b="1" dirty="0" smtClean="0">
                <a:latin typeface="Garamond" pitchFamily="18" charset="0"/>
              </a:rPr>
              <a:t>a) battery – chemical to electrical</a:t>
            </a:r>
          </a:p>
          <a:p>
            <a:pPr>
              <a:buNone/>
            </a:pPr>
            <a:r>
              <a:rPr lang="en-AU" sz="2800" b="1" dirty="0">
                <a:latin typeface="Garamond" pitchFamily="18" charset="0"/>
              </a:rPr>
              <a:t> </a:t>
            </a:r>
            <a:r>
              <a:rPr lang="en-AU" sz="2800" b="1" dirty="0" smtClean="0">
                <a:latin typeface="Garamond" pitchFamily="18" charset="0"/>
              </a:rPr>
              <a:t>  b) motor - electrical to kinetic</a:t>
            </a:r>
          </a:p>
          <a:p>
            <a:pPr>
              <a:buNone/>
            </a:pPr>
            <a:r>
              <a:rPr lang="en-AU" sz="2800" b="1" dirty="0">
                <a:latin typeface="Garamond" pitchFamily="18" charset="0"/>
              </a:rPr>
              <a:t> </a:t>
            </a:r>
            <a:r>
              <a:rPr lang="en-AU" sz="2800" b="1" dirty="0" smtClean="0">
                <a:latin typeface="Garamond" pitchFamily="18" charset="0"/>
              </a:rPr>
              <a:t>   c) lift – electrical to kinetic to gravitational</a:t>
            </a:r>
          </a:p>
          <a:p>
            <a:pPr>
              <a:buNone/>
            </a:pPr>
            <a:r>
              <a:rPr lang="en-AU" sz="2800" b="1" dirty="0">
                <a:latin typeface="Garamond" pitchFamily="18" charset="0"/>
              </a:rPr>
              <a:t> </a:t>
            </a:r>
            <a:r>
              <a:rPr lang="en-AU" sz="2800" b="1" dirty="0" smtClean="0">
                <a:latin typeface="Garamond" pitchFamily="18" charset="0"/>
              </a:rPr>
              <a:t>   d) solar cell – light to electrical</a:t>
            </a:r>
          </a:p>
          <a:p>
            <a:pPr>
              <a:buNone/>
            </a:pPr>
            <a:r>
              <a:rPr lang="en-AU" sz="2800" b="1" dirty="0">
                <a:latin typeface="Garamond" pitchFamily="18" charset="0"/>
              </a:rPr>
              <a:t> </a:t>
            </a:r>
            <a:r>
              <a:rPr lang="en-AU" sz="2800" b="1" dirty="0" smtClean="0">
                <a:latin typeface="Garamond" pitchFamily="18" charset="0"/>
              </a:rPr>
              <a:t>   e) radio  - electrical to sound</a:t>
            </a:r>
          </a:p>
          <a:p>
            <a:pPr>
              <a:buNone/>
            </a:pPr>
            <a:r>
              <a:rPr lang="en-AU" sz="2800" b="1" dirty="0">
                <a:latin typeface="Garamond" pitchFamily="18" charset="0"/>
              </a:rPr>
              <a:t> </a:t>
            </a:r>
            <a:r>
              <a:rPr lang="en-AU" sz="2800" b="1" dirty="0" smtClean="0">
                <a:latin typeface="Garamond" pitchFamily="18" charset="0"/>
              </a:rPr>
              <a:t>   f) TV – electrical to light and sound</a:t>
            </a:r>
          </a:p>
          <a:p>
            <a:pPr>
              <a:buNone/>
            </a:pPr>
            <a:r>
              <a:rPr lang="en-AU" sz="2800" b="1" dirty="0">
                <a:latin typeface="Garamond" pitchFamily="18" charset="0"/>
              </a:rPr>
              <a:t> </a:t>
            </a:r>
            <a:r>
              <a:rPr lang="en-AU" sz="2800" b="1" dirty="0" smtClean="0">
                <a:latin typeface="Garamond" pitchFamily="18" charset="0"/>
              </a:rPr>
              <a:t>   g) torch - chemical to electrical to light</a:t>
            </a:r>
          </a:p>
          <a:p>
            <a:pPr>
              <a:buNone/>
            </a:pPr>
            <a:r>
              <a:rPr lang="en-AU" sz="2800" b="1" dirty="0">
                <a:latin typeface="Garamond" pitchFamily="18" charset="0"/>
              </a:rPr>
              <a:t> </a:t>
            </a:r>
            <a:r>
              <a:rPr lang="en-AU" sz="2800" b="1" dirty="0" smtClean="0">
                <a:latin typeface="Garamond" pitchFamily="18" charset="0"/>
              </a:rPr>
              <a:t>   h) car – chemical to kinetic</a:t>
            </a:r>
          </a:p>
          <a:p>
            <a:pPr>
              <a:buNone/>
            </a:pPr>
            <a:r>
              <a:rPr lang="en-AU" sz="2800" b="1" dirty="0">
                <a:latin typeface="Garamond" pitchFamily="18" charset="0"/>
              </a:rPr>
              <a:t> </a:t>
            </a:r>
            <a:r>
              <a:rPr lang="en-AU" sz="2800" b="1" dirty="0" smtClean="0">
                <a:latin typeface="Garamond" pitchFamily="18" charset="0"/>
              </a:rPr>
              <a:t>   </a:t>
            </a:r>
            <a:r>
              <a:rPr lang="en-AU" sz="2800" b="1" dirty="0" err="1" smtClean="0">
                <a:latin typeface="Garamond" pitchFamily="18" charset="0"/>
              </a:rPr>
              <a:t>i</a:t>
            </a:r>
            <a:r>
              <a:rPr lang="en-AU" sz="2800" b="1" dirty="0" smtClean="0">
                <a:latin typeface="Garamond" pitchFamily="18" charset="0"/>
              </a:rPr>
              <a:t>) campfire – chemical to heat and light</a:t>
            </a:r>
          </a:p>
          <a:p>
            <a:pPr>
              <a:buNone/>
            </a:pPr>
            <a:r>
              <a:rPr lang="en-AU" sz="2800" b="1" dirty="0">
                <a:latin typeface="Garamond" pitchFamily="18" charset="0"/>
              </a:rPr>
              <a:t> </a:t>
            </a:r>
            <a:r>
              <a:rPr lang="en-AU" sz="2800" b="1" dirty="0" smtClean="0">
                <a:latin typeface="Garamond" pitchFamily="18" charset="0"/>
              </a:rPr>
              <a:t>   </a:t>
            </a:r>
            <a:r>
              <a:rPr lang="en-AU" sz="2800" b="1" dirty="0">
                <a:latin typeface="Garamond" pitchFamily="18" charset="0"/>
              </a:rPr>
              <a:t>j</a:t>
            </a:r>
            <a:r>
              <a:rPr lang="en-AU" sz="2800" b="1" dirty="0" smtClean="0">
                <a:latin typeface="Garamond" pitchFamily="18" charset="0"/>
              </a:rPr>
              <a:t>) nuclear power station -  nuclear to electric</a:t>
            </a:r>
          </a:p>
          <a:p>
            <a:pPr>
              <a:buNone/>
            </a:pPr>
            <a:r>
              <a:rPr lang="en-AU" sz="2800" b="1" dirty="0" smtClean="0">
                <a:latin typeface="Garamond" pitchFamily="18" charset="0"/>
              </a:rPr>
              <a:t>  </a:t>
            </a:r>
            <a:endParaRPr lang="en-AU" sz="2800" b="1" dirty="0">
              <a:latin typeface="Garamond" pitchFamily="18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en-AU" sz="3600" b="1" dirty="0" smtClean="0">
                <a:latin typeface="Garamond" pitchFamily="18" charset="0"/>
              </a:rPr>
              <a:t>Energy Exercises</a:t>
            </a:r>
            <a:endParaRPr lang="en-US" sz="3600" b="1" dirty="0">
              <a:latin typeface="Garamond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544616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AU" sz="2800" b="1" dirty="0">
                <a:latin typeface="Garamond" pitchFamily="18" charset="0"/>
              </a:rPr>
              <a:t>7</a:t>
            </a:r>
            <a:r>
              <a:rPr lang="en-AU" sz="2800" b="1" dirty="0" smtClean="0">
                <a:latin typeface="Garamond" pitchFamily="18" charset="0"/>
              </a:rPr>
              <a:t>. Magnetic and kinetic to electric</a:t>
            </a:r>
          </a:p>
          <a:p>
            <a:pPr>
              <a:buNone/>
            </a:pPr>
            <a:r>
              <a:rPr lang="en-AU" sz="2800" b="1" dirty="0" smtClean="0">
                <a:latin typeface="Garamond" pitchFamily="18" charset="0"/>
              </a:rPr>
              <a:t>8.   a) electric to light and heat</a:t>
            </a:r>
          </a:p>
          <a:p>
            <a:pPr>
              <a:buNone/>
            </a:pPr>
            <a:r>
              <a:rPr lang="en-AU" sz="2800" b="1" dirty="0">
                <a:latin typeface="Garamond" pitchFamily="18" charset="0"/>
              </a:rPr>
              <a:t> </a:t>
            </a:r>
            <a:r>
              <a:rPr lang="en-AU" sz="2800" b="1" dirty="0" smtClean="0">
                <a:latin typeface="Garamond" pitchFamily="18" charset="0"/>
              </a:rPr>
              <a:t>  b) electric to kinetic</a:t>
            </a:r>
          </a:p>
          <a:p>
            <a:pPr>
              <a:buNone/>
            </a:pPr>
            <a:r>
              <a:rPr lang="en-AU" sz="2800" b="1" dirty="0">
                <a:latin typeface="Garamond" pitchFamily="18" charset="0"/>
              </a:rPr>
              <a:t> </a:t>
            </a:r>
            <a:r>
              <a:rPr lang="en-AU" sz="2800" b="1" dirty="0" smtClean="0">
                <a:latin typeface="Garamond" pitchFamily="18" charset="0"/>
              </a:rPr>
              <a:t>   c) chemical to kinetic</a:t>
            </a:r>
          </a:p>
          <a:p>
            <a:pPr>
              <a:buNone/>
            </a:pPr>
            <a:r>
              <a:rPr lang="en-AU" sz="2800" b="1" dirty="0">
                <a:latin typeface="Garamond" pitchFamily="18" charset="0"/>
              </a:rPr>
              <a:t> </a:t>
            </a:r>
            <a:r>
              <a:rPr lang="en-AU" sz="2800" b="1" dirty="0" smtClean="0">
                <a:latin typeface="Garamond" pitchFamily="18" charset="0"/>
              </a:rPr>
              <a:t>   d) generator</a:t>
            </a:r>
          </a:p>
          <a:p>
            <a:pPr>
              <a:buNone/>
            </a:pPr>
            <a:r>
              <a:rPr lang="en-AU" sz="2800" b="1" dirty="0">
                <a:latin typeface="Garamond" pitchFamily="18" charset="0"/>
              </a:rPr>
              <a:t> </a:t>
            </a:r>
            <a:r>
              <a:rPr lang="en-AU" sz="2800" b="1" dirty="0" smtClean="0">
                <a:latin typeface="Garamond" pitchFamily="18" charset="0"/>
              </a:rPr>
              <a:t>   e) chemical to light</a:t>
            </a:r>
          </a:p>
          <a:p>
            <a:pPr>
              <a:buNone/>
            </a:pPr>
            <a:r>
              <a:rPr lang="en-AU" sz="2800" b="1" dirty="0">
                <a:latin typeface="Garamond" pitchFamily="18" charset="0"/>
              </a:rPr>
              <a:t> </a:t>
            </a:r>
            <a:r>
              <a:rPr lang="en-AU" sz="2800" b="1" dirty="0" smtClean="0">
                <a:latin typeface="Garamond" pitchFamily="18" charset="0"/>
              </a:rPr>
              <a:t>   f) heat to kinetic</a:t>
            </a:r>
          </a:p>
          <a:p>
            <a:pPr>
              <a:buNone/>
            </a:pPr>
            <a:r>
              <a:rPr lang="en-AU" sz="2800" b="1" dirty="0">
                <a:latin typeface="Garamond" pitchFamily="18" charset="0"/>
              </a:rPr>
              <a:t> </a:t>
            </a:r>
            <a:r>
              <a:rPr lang="en-AU" sz="2800" b="1" dirty="0" smtClean="0">
                <a:latin typeface="Garamond" pitchFamily="18" charset="0"/>
              </a:rPr>
              <a:t>   g) nuclear to kinetic </a:t>
            </a:r>
          </a:p>
          <a:p>
            <a:pPr>
              <a:buNone/>
            </a:pPr>
            <a:r>
              <a:rPr lang="en-AU" sz="2800" b="1" dirty="0">
                <a:latin typeface="Garamond" pitchFamily="18" charset="0"/>
              </a:rPr>
              <a:t> </a:t>
            </a:r>
            <a:r>
              <a:rPr lang="en-AU" sz="2800" b="1" dirty="0" smtClean="0">
                <a:latin typeface="Garamond" pitchFamily="18" charset="0"/>
              </a:rPr>
              <a:t>   h) toaster</a:t>
            </a:r>
          </a:p>
          <a:p>
            <a:pPr>
              <a:buNone/>
            </a:pPr>
            <a:r>
              <a:rPr lang="en-AU" sz="2800" b="1" dirty="0">
                <a:latin typeface="Garamond" pitchFamily="18" charset="0"/>
              </a:rPr>
              <a:t> </a:t>
            </a:r>
            <a:r>
              <a:rPr lang="en-AU" sz="2800" b="1" dirty="0" smtClean="0">
                <a:latin typeface="Garamond" pitchFamily="18" charset="0"/>
              </a:rPr>
              <a:t>   </a:t>
            </a:r>
            <a:r>
              <a:rPr lang="en-AU" sz="2800" b="1" dirty="0" err="1" smtClean="0">
                <a:latin typeface="Garamond" pitchFamily="18" charset="0"/>
              </a:rPr>
              <a:t>i</a:t>
            </a:r>
            <a:r>
              <a:rPr lang="en-AU" sz="2800" b="1" dirty="0" smtClean="0">
                <a:latin typeface="Garamond" pitchFamily="18" charset="0"/>
              </a:rPr>
              <a:t>) elastic to kinetic</a:t>
            </a:r>
          </a:p>
          <a:p>
            <a:pPr>
              <a:buNone/>
            </a:pPr>
            <a:r>
              <a:rPr lang="en-AU" sz="2800" b="1" dirty="0">
                <a:latin typeface="Garamond" pitchFamily="18" charset="0"/>
              </a:rPr>
              <a:t> </a:t>
            </a:r>
            <a:r>
              <a:rPr lang="en-AU" sz="2800" b="1" dirty="0" smtClean="0">
                <a:latin typeface="Garamond" pitchFamily="18" charset="0"/>
              </a:rPr>
              <a:t>   </a:t>
            </a:r>
            <a:r>
              <a:rPr lang="en-AU" sz="2800" b="1" dirty="0">
                <a:latin typeface="Garamond" pitchFamily="18" charset="0"/>
              </a:rPr>
              <a:t>j</a:t>
            </a:r>
            <a:r>
              <a:rPr lang="en-AU" sz="2800" b="1" dirty="0" smtClean="0">
                <a:latin typeface="Garamond" pitchFamily="18" charset="0"/>
              </a:rPr>
              <a:t>) gravitational to kinetic </a:t>
            </a:r>
          </a:p>
          <a:p>
            <a:pPr>
              <a:buNone/>
            </a:pPr>
            <a:r>
              <a:rPr lang="en-AU" sz="2800" b="1" dirty="0" smtClean="0">
                <a:latin typeface="Garamond" pitchFamily="18" charset="0"/>
              </a:rPr>
              <a:t>    k) loudspeaker</a:t>
            </a:r>
          </a:p>
          <a:p>
            <a:pPr>
              <a:buNone/>
            </a:pPr>
            <a:r>
              <a:rPr lang="en-AU" sz="2800" b="1" dirty="0" smtClean="0">
                <a:latin typeface="Garamond" pitchFamily="18" charset="0"/>
              </a:rPr>
              <a:t>   </a:t>
            </a:r>
          </a:p>
          <a:p>
            <a:pPr>
              <a:buNone/>
            </a:pPr>
            <a:endParaRPr lang="en-AU" sz="2800" b="1" dirty="0" smtClean="0">
              <a:latin typeface="Garamond" pitchFamily="18" charset="0"/>
            </a:endParaRPr>
          </a:p>
          <a:p>
            <a:pPr>
              <a:buNone/>
            </a:pPr>
            <a:r>
              <a:rPr lang="en-AU" sz="2800" b="1" dirty="0">
                <a:latin typeface="Garamond" pitchFamily="18" charset="0"/>
              </a:rPr>
              <a:t> </a:t>
            </a:r>
            <a:r>
              <a:rPr lang="en-AU" sz="2800" b="1" dirty="0" smtClean="0">
                <a:latin typeface="Garamond" pitchFamily="18" charset="0"/>
              </a:rPr>
              <a:t>   </a:t>
            </a:r>
            <a:endParaRPr lang="en-AU" sz="2800" b="1" dirty="0">
              <a:latin typeface="Garamond" pitchFamily="18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408712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AU" sz="2800" b="1" dirty="0" smtClean="0">
                <a:latin typeface="Garamond" pitchFamily="18" charset="0"/>
              </a:rPr>
              <a:t>9</a:t>
            </a:r>
            <a:r>
              <a:rPr lang="en-AU" sz="2800" b="1" dirty="0" smtClean="0">
                <a:latin typeface="Garamond" pitchFamily="18" charset="0"/>
              </a:rPr>
              <a:t>.</a:t>
            </a:r>
          </a:p>
          <a:p>
            <a:pPr marL="514350" indent="-514350">
              <a:buAutoNum type="alphaLcParenR"/>
            </a:pPr>
            <a:r>
              <a:rPr lang="en-AU" sz="2800" b="1" dirty="0" smtClean="0">
                <a:latin typeface="Garamond" pitchFamily="18" charset="0"/>
              </a:rPr>
              <a:t>Kinetic energy </a:t>
            </a:r>
            <a:r>
              <a:rPr lang="en-AU" sz="2800" b="1" dirty="0" smtClean="0">
                <a:latin typeface="Wingdings"/>
                <a:ea typeface="Wingdings"/>
                <a:cs typeface="Wingdings"/>
                <a:sym typeface="Wingdings"/>
              </a:rPr>
              <a:t> </a:t>
            </a:r>
            <a:r>
              <a:rPr lang="en-AU" sz="2800" b="1" dirty="0" smtClean="0">
                <a:latin typeface="Garamond"/>
                <a:ea typeface="Wingdings"/>
                <a:cs typeface="Garamond"/>
                <a:sym typeface="Wingdings"/>
              </a:rPr>
              <a:t>gravitational energy</a:t>
            </a:r>
          </a:p>
          <a:p>
            <a:pPr marL="514350" indent="-514350">
              <a:buAutoNum type="alphaLcParenR"/>
            </a:pPr>
            <a:r>
              <a:rPr lang="en-AU" sz="2800" b="1" dirty="0" smtClean="0">
                <a:latin typeface="Garamond"/>
                <a:ea typeface="Wingdings"/>
                <a:cs typeface="Garamond"/>
                <a:sym typeface="Wingdings"/>
              </a:rPr>
              <a:t>Electrical energy </a:t>
            </a:r>
            <a:r>
              <a:rPr lang="en-AU" sz="2800" b="1" dirty="0"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en-AU" sz="2800" b="1" dirty="0" smtClean="0">
                <a:latin typeface="Garamond"/>
                <a:ea typeface="Wingdings"/>
                <a:cs typeface="Garamond"/>
                <a:sym typeface="Wingdings"/>
              </a:rPr>
              <a:t>   kinetic energy</a:t>
            </a:r>
            <a:r>
              <a:rPr lang="en-AU" sz="2800" b="1" dirty="0" smtClean="0">
                <a:latin typeface="Garamond" pitchFamily="18" charset="0"/>
              </a:rPr>
              <a:t>  </a:t>
            </a:r>
          </a:p>
          <a:p>
            <a:pPr marL="514350" indent="-514350">
              <a:buAutoNum type="alphaLcParenR"/>
            </a:pPr>
            <a:r>
              <a:rPr lang="en-AU" sz="2800" b="1" dirty="0" smtClean="0">
                <a:latin typeface="Garamond" pitchFamily="18" charset="0"/>
              </a:rPr>
              <a:t>Chemical potential energy  </a:t>
            </a:r>
            <a:r>
              <a:rPr lang="en-AU" sz="2800" b="1" dirty="0"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en-AU" sz="2800" b="1" dirty="0" smtClean="0">
                <a:latin typeface="Garamond" pitchFamily="18" charset="0"/>
              </a:rPr>
              <a:t>  thermal energy, sound energy, light energy and kinetic energy</a:t>
            </a:r>
          </a:p>
          <a:p>
            <a:pPr marL="514350" indent="-514350">
              <a:buAutoNum type="alphaLcParenR"/>
            </a:pPr>
            <a:r>
              <a:rPr lang="en-AU" sz="2800" b="1" dirty="0" smtClean="0">
                <a:latin typeface="Garamond" pitchFamily="18" charset="0"/>
              </a:rPr>
              <a:t>Electrical energy </a:t>
            </a:r>
            <a:r>
              <a:rPr lang="en-AU" sz="2800" b="1" dirty="0"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en-AU" sz="2800" b="1" dirty="0" smtClean="0">
                <a:latin typeface="Garamond" pitchFamily="18" charset="0"/>
              </a:rPr>
              <a:t>  light energy, sound energy, kinetic energy</a:t>
            </a:r>
          </a:p>
          <a:p>
            <a:pPr marL="514350" indent="-514350">
              <a:buAutoNum type="alphaLcParenR"/>
            </a:pPr>
            <a:endParaRPr lang="en-AU" sz="2800" b="1" dirty="0" smtClean="0">
              <a:latin typeface="Garamond" pitchFamily="18" charset="0"/>
            </a:endParaRPr>
          </a:p>
          <a:p>
            <a:pPr>
              <a:buNone/>
            </a:pPr>
            <a:r>
              <a:rPr lang="en-AU" sz="2800" b="1" dirty="0" smtClean="0">
                <a:latin typeface="Garamond" pitchFamily="18" charset="0"/>
              </a:rPr>
              <a:t> </a:t>
            </a:r>
            <a:r>
              <a:rPr lang="en-AU" sz="2800" b="1" dirty="0" smtClean="0">
                <a:latin typeface="Garamond" pitchFamily="18" charset="0"/>
              </a:rPr>
              <a:t>10 a) food, wood and petrol</a:t>
            </a:r>
          </a:p>
          <a:p>
            <a:pPr>
              <a:buNone/>
            </a:pPr>
            <a:endParaRPr lang="en-AU" sz="2800" b="1" dirty="0">
              <a:latin typeface="Garamond" pitchFamily="18" charset="0"/>
            </a:endParaRPr>
          </a:p>
          <a:p>
            <a:pPr>
              <a:buNone/>
            </a:pPr>
            <a:r>
              <a:rPr lang="en-AU" sz="2800" b="1" dirty="0" smtClean="0">
                <a:latin typeface="Garamond" pitchFamily="18" charset="0"/>
              </a:rPr>
              <a:t>11) Kinetic energy, thermal energy and sound energy</a:t>
            </a:r>
          </a:p>
          <a:p>
            <a:pPr>
              <a:buNone/>
            </a:pPr>
            <a:endParaRPr lang="en-AU" sz="2800" b="1" dirty="0">
              <a:latin typeface="Garamond" pitchFamily="18" charset="0"/>
            </a:endParaRPr>
          </a:p>
          <a:p>
            <a:pPr>
              <a:buNone/>
            </a:pPr>
            <a:r>
              <a:rPr lang="en-AU" sz="2800" b="1" dirty="0" smtClean="0">
                <a:latin typeface="Garamond" pitchFamily="18" charset="0"/>
              </a:rPr>
              <a:t>12) The sun or light energy. Kinetic energy. They would need to work out a way to store the light energy. Currently that is not possible so cars must have an electric battery that runs the car at night or on cloudy days</a:t>
            </a:r>
            <a:endParaRPr lang="en-AU" sz="2800" b="1" dirty="0">
              <a:latin typeface="Garamond" pitchFamily="18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95536" y="1268760"/>
            <a:ext cx="8229600" cy="4525963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AU" dirty="0" smtClean="0"/>
              <a:t>1a) 32J</a:t>
            </a:r>
          </a:p>
          <a:p>
            <a:pPr>
              <a:buNone/>
            </a:pPr>
            <a:r>
              <a:rPr lang="en-AU" dirty="0"/>
              <a:t> </a:t>
            </a:r>
            <a:r>
              <a:rPr lang="en-AU" dirty="0" smtClean="0"/>
              <a:t> b) 1000 J</a:t>
            </a:r>
          </a:p>
          <a:p>
            <a:pPr>
              <a:buNone/>
            </a:pPr>
            <a:r>
              <a:rPr lang="en-AU" dirty="0"/>
              <a:t> </a:t>
            </a:r>
            <a:r>
              <a:rPr lang="en-AU" dirty="0" smtClean="0"/>
              <a:t>   c) 1.499 x 10 </a:t>
            </a:r>
            <a:r>
              <a:rPr lang="en-AU" baseline="30000" dirty="0" smtClean="0"/>
              <a:t>14</a:t>
            </a:r>
            <a:r>
              <a:rPr lang="en-AU" dirty="0" smtClean="0"/>
              <a:t> J</a:t>
            </a:r>
          </a:p>
          <a:p>
            <a:pPr>
              <a:buNone/>
            </a:pPr>
            <a:r>
              <a:rPr lang="en-AU" dirty="0"/>
              <a:t> </a:t>
            </a:r>
            <a:r>
              <a:rPr lang="en-AU" dirty="0" smtClean="0"/>
              <a:t>  d) 4624 J</a:t>
            </a:r>
          </a:p>
          <a:p>
            <a:pPr>
              <a:buNone/>
            </a:pPr>
            <a:endParaRPr lang="en-AU" dirty="0"/>
          </a:p>
          <a:p>
            <a:pPr>
              <a:buNone/>
            </a:pPr>
            <a:r>
              <a:rPr lang="en-AU" dirty="0" smtClean="0"/>
              <a:t>2a) 490 J</a:t>
            </a:r>
          </a:p>
          <a:p>
            <a:pPr>
              <a:buNone/>
            </a:pPr>
            <a:r>
              <a:rPr lang="en-AU" dirty="0"/>
              <a:t> </a:t>
            </a:r>
            <a:r>
              <a:rPr lang="en-AU" dirty="0" smtClean="0"/>
              <a:t>  b) 470.4 J</a:t>
            </a:r>
          </a:p>
          <a:p>
            <a:pPr>
              <a:buNone/>
            </a:pPr>
            <a:r>
              <a:rPr lang="en-AU" dirty="0"/>
              <a:t> </a:t>
            </a:r>
            <a:r>
              <a:rPr lang="en-AU" dirty="0" smtClean="0"/>
              <a:t>   c) 117.6</a:t>
            </a:r>
          </a:p>
          <a:p>
            <a:pPr>
              <a:buNone/>
            </a:pPr>
            <a:r>
              <a:rPr lang="en-AU" dirty="0"/>
              <a:t> </a:t>
            </a:r>
            <a:r>
              <a:rPr lang="en-AU" dirty="0" smtClean="0"/>
              <a:t>   d) 3.528 x 10</a:t>
            </a:r>
            <a:r>
              <a:rPr lang="en-AU" baseline="30000" dirty="0" smtClean="0"/>
              <a:t>12</a:t>
            </a:r>
            <a:r>
              <a:rPr lang="en-AU" dirty="0" smtClean="0"/>
              <a:t> J</a:t>
            </a:r>
          </a:p>
          <a:p>
            <a:pPr>
              <a:buNone/>
            </a:pPr>
            <a:r>
              <a:rPr lang="en-AU" dirty="0"/>
              <a:t> </a:t>
            </a:r>
            <a:r>
              <a:rPr lang="en-AU" dirty="0" smtClean="0"/>
              <a:t>   e) 3.3 Joules</a:t>
            </a:r>
            <a:endParaRPr lang="en-US" dirty="0"/>
          </a:p>
        </p:txBody>
      </p:sp>
      <p:sp>
        <p:nvSpPr>
          <p:cNvPr id="4" name="Title 3"/>
          <p:cNvSpPr txBox="1">
            <a:spLocks/>
          </p:cNvSpPr>
          <p:nvPr/>
        </p:nvSpPr>
        <p:spPr>
          <a:xfrm>
            <a:off x="323528" y="404664"/>
            <a:ext cx="8229600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aramond" pitchFamily="18" charset="0"/>
                <a:ea typeface="+mj-ea"/>
                <a:cs typeface="+mj-cs"/>
              </a:rPr>
              <a:t>Energy Exercises</a:t>
            </a:r>
            <a:endParaRPr kumimoji="0" lang="en-US" sz="3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aramond" pitchFamily="18" charset="0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</TotalTime>
  <Words>468</Words>
  <Application>Microsoft Macintosh PowerPoint</Application>
  <PresentationFormat>On-screen Show (4:3)</PresentationFormat>
  <Paragraphs>78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Energy Exercises</vt:lpstr>
      <vt:lpstr>Energy Exercises</vt:lpstr>
      <vt:lpstr>Energy Exercises</vt:lpstr>
      <vt:lpstr>Energy Exercises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Energy Exercises</dc:title>
  <dc:creator>emilie</dc:creator>
  <cp:lastModifiedBy>Emilie Pizzimenti</cp:lastModifiedBy>
  <cp:revision>14</cp:revision>
  <dcterms:created xsi:type="dcterms:W3CDTF">2012-08-15T12:11:44Z</dcterms:created>
  <dcterms:modified xsi:type="dcterms:W3CDTF">2014-07-28T03:15:34Z</dcterms:modified>
</cp:coreProperties>
</file>